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1" r:id="rId4"/>
  </p:sldMasterIdLst>
  <p:notesMasterIdLst>
    <p:notesMasterId r:id="rId32"/>
  </p:notesMasterIdLst>
  <p:handoutMasterIdLst>
    <p:handoutMasterId r:id="rId33"/>
  </p:handoutMasterIdLst>
  <p:sldIdLst>
    <p:sldId id="256" r:id="rId5"/>
    <p:sldId id="258" r:id="rId6"/>
    <p:sldId id="263" r:id="rId7"/>
    <p:sldId id="314" r:id="rId8"/>
    <p:sldId id="292" r:id="rId9"/>
    <p:sldId id="291" r:id="rId10"/>
    <p:sldId id="290" r:id="rId11"/>
    <p:sldId id="257" r:id="rId12"/>
    <p:sldId id="295" r:id="rId13"/>
    <p:sldId id="294" r:id="rId14"/>
    <p:sldId id="315" r:id="rId15"/>
    <p:sldId id="297" r:id="rId16"/>
    <p:sldId id="303" r:id="rId17"/>
    <p:sldId id="304" r:id="rId18"/>
    <p:sldId id="318" r:id="rId19"/>
    <p:sldId id="319" r:id="rId20"/>
    <p:sldId id="320" r:id="rId21"/>
    <p:sldId id="309" r:id="rId22"/>
    <p:sldId id="308" r:id="rId23"/>
    <p:sldId id="307" r:id="rId24"/>
    <p:sldId id="312" r:id="rId25"/>
    <p:sldId id="311" r:id="rId26"/>
    <p:sldId id="306" r:id="rId27"/>
    <p:sldId id="310" r:id="rId28"/>
    <p:sldId id="317" r:id="rId29"/>
    <p:sldId id="313" r:id="rId30"/>
    <p:sldId id="322"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2F6562"/>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81" autoAdjust="0"/>
    <p:restoredTop sz="96433" autoAdjust="0"/>
  </p:normalViewPr>
  <p:slideViewPr>
    <p:cSldViewPr snapToGrid="0">
      <p:cViewPr varScale="1">
        <p:scale>
          <a:sx n="93" d="100"/>
          <a:sy n="93" d="100"/>
        </p:scale>
        <p:origin x="852" y="84"/>
      </p:cViewPr>
      <p:guideLst/>
    </p:cSldViewPr>
  </p:slideViewPr>
  <p:outlineViewPr>
    <p:cViewPr>
      <p:scale>
        <a:sx n="33" d="100"/>
        <a:sy n="33" d="100"/>
      </p:scale>
      <p:origin x="0" y="-6612"/>
    </p:cViewPr>
  </p:outlin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r>
              <a:rPr lang="en-US"/>
              <a:t>6/7/2017</a:t>
            </a: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54288DC-9959-4244-ABE8-3AB64B83D374}" type="slidenum">
              <a:rPr lang="en-US" smtClean="0"/>
              <a:t>‹#›</a:t>
            </a:fld>
            <a:endParaRPr lang="en-US"/>
          </a:p>
        </p:txBody>
      </p:sp>
    </p:spTree>
    <p:extLst>
      <p:ext uri="{BB962C8B-B14F-4D97-AF65-F5344CB8AC3E}">
        <p14:creationId xmlns:p14="http://schemas.microsoft.com/office/powerpoint/2010/main" val="2799372963"/>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r>
              <a:rPr lang="en-US"/>
              <a:t>6/7/2017</a:t>
            </a:r>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03BFC2-BC6E-48C0-9AB0-75FB314EB14B}" type="slidenum">
              <a:rPr lang="en-US" smtClean="0"/>
              <a:t>‹#›</a:t>
            </a:fld>
            <a:endParaRPr lang="en-US" dirty="0"/>
          </a:p>
        </p:txBody>
      </p:sp>
    </p:spTree>
    <p:extLst>
      <p:ext uri="{BB962C8B-B14F-4D97-AF65-F5344CB8AC3E}">
        <p14:creationId xmlns:p14="http://schemas.microsoft.com/office/powerpoint/2010/main" val="2530183296"/>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03BFC2-BC6E-48C0-9AB0-75FB314EB14B}" type="slidenum">
              <a:rPr lang="en-US" smtClean="0"/>
              <a:t>1</a:t>
            </a:fld>
            <a:endParaRPr lang="en-US" dirty="0"/>
          </a:p>
        </p:txBody>
      </p:sp>
      <p:sp>
        <p:nvSpPr>
          <p:cNvPr id="5" name="Date Placeholder 4"/>
          <p:cNvSpPr>
            <a:spLocks noGrp="1"/>
          </p:cNvSpPr>
          <p:nvPr>
            <p:ph type="dt" idx="11"/>
          </p:nvPr>
        </p:nvSpPr>
        <p:spPr/>
        <p:txBody>
          <a:bodyPr/>
          <a:lstStyle/>
          <a:p>
            <a:r>
              <a:rPr lang="en-US"/>
              <a:t>6/7/2017</a:t>
            </a:r>
            <a:endParaRPr lang="en-US" dirty="0"/>
          </a:p>
        </p:txBody>
      </p:sp>
    </p:spTree>
    <p:extLst>
      <p:ext uri="{BB962C8B-B14F-4D97-AF65-F5344CB8AC3E}">
        <p14:creationId xmlns:p14="http://schemas.microsoft.com/office/powerpoint/2010/main" val="5470192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03BFC2-BC6E-48C0-9AB0-75FB314EB14B}" type="slidenum">
              <a:rPr lang="en-US" smtClean="0"/>
              <a:t>21</a:t>
            </a:fld>
            <a:endParaRPr lang="en-US" dirty="0"/>
          </a:p>
        </p:txBody>
      </p:sp>
      <p:sp>
        <p:nvSpPr>
          <p:cNvPr id="5" name="Date Placeholder 4"/>
          <p:cNvSpPr>
            <a:spLocks noGrp="1"/>
          </p:cNvSpPr>
          <p:nvPr>
            <p:ph type="dt" idx="11"/>
          </p:nvPr>
        </p:nvSpPr>
        <p:spPr/>
        <p:txBody>
          <a:bodyPr/>
          <a:lstStyle/>
          <a:p>
            <a:r>
              <a:rPr lang="en-US"/>
              <a:t>6/7/2017</a:t>
            </a:r>
            <a:endParaRPr lang="en-US" dirty="0"/>
          </a:p>
        </p:txBody>
      </p:sp>
    </p:spTree>
    <p:extLst>
      <p:ext uri="{BB962C8B-B14F-4D97-AF65-F5344CB8AC3E}">
        <p14:creationId xmlns:p14="http://schemas.microsoft.com/office/powerpoint/2010/main" val="20360936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03BFC2-BC6E-48C0-9AB0-75FB314EB14B}" type="slidenum">
              <a:rPr lang="en-US" smtClean="0"/>
              <a:t>22</a:t>
            </a:fld>
            <a:endParaRPr lang="en-US" dirty="0"/>
          </a:p>
        </p:txBody>
      </p:sp>
      <p:sp>
        <p:nvSpPr>
          <p:cNvPr id="5" name="Date Placeholder 4"/>
          <p:cNvSpPr>
            <a:spLocks noGrp="1"/>
          </p:cNvSpPr>
          <p:nvPr>
            <p:ph type="dt" idx="11"/>
          </p:nvPr>
        </p:nvSpPr>
        <p:spPr/>
        <p:txBody>
          <a:bodyPr/>
          <a:lstStyle/>
          <a:p>
            <a:r>
              <a:rPr lang="en-US"/>
              <a:t>6/7/2017</a:t>
            </a:r>
            <a:endParaRPr lang="en-US" dirty="0"/>
          </a:p>
        </p:txBody>
      </p:sp>
    </p:spTree>
    <p:extLst>
      <p:ext uri="{BB962C8B-B14F-4D97-AF65-F5344CB8AC3E}">
        <p14:creationId xmlns:p14="http://schemas.microsoft.com/office/powerpoint/2010/main" val="11730496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03BFC2-BC6E-48C0-9AB0-75FB314EB14B}" type="slidenum">
              <a:rPr lang="en-US" smtClean="0"/>
              <a:t>23</a:t>
            </a:fld>
            <a:endParaRPr lang="en-US" dirty="0"/>
          </a:p>
        </p:txBody>
      </p:sp>
      <p:sp>
        <p:nvSpPr>
          <p:cNvPr id="5" name="Date Placeholder 4"/>
          <p:cNvSpPr>
            <a:spLocks noGrp="1"/>
          </p:cNvSpPr>
          <p:nvPr>
            <p:ph type="dt" idx="11"/>
          </p:nvPr>
        </p:nvSpPr>
        <p:spPr/>
        <p:txBody>
          <a:bodyPr/>
          <a:lstStyle/>
          <a:p>
            <a:r>
              <a:rPr lang="en-US"/>
              <a:t>6/7/2017</a:t>
            </a:r>
            <a:endParaRPr lang="en-US" dirty="0"/>
          </a:p>
        </p:txBody>
      </p:sp>
    </p:spTree>
    <p:extLst>
      <p:ext uri="{BB962C8B-B14F-4D97-AF65-F5344CB8AC3E}">
        <p14:creationId xmlns:p14="http://schemas.microsoft.com/office/powerpoint/2010/main" val="8101978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03BFC2-BC6E-48C0-9AB0-75FB314EB14B}" type="slidenum">
              <a:rPr lang="en-US" smtClean="0"/>
              <a:t>24</a:t>
            </a:fld>
            <a:endParaRPr lang="en-US" dirty="0"/>
          </a:p>
        </p:txBody>
      </p:sp>
      <p:sp>
        <p:nvSpPr>
          <p:cNvPr id="5" name="Date Placeholder 4"/>
          <p:cNvSpPr>
            <a:spLocks noGrp="1"/>
          </p:cNvSpPr>
          <p:nvPr>
            <p:ph type="dt" idx="11"/>
          </p:nvPr>
        </p:nvSpPr>
        <p:spPr/>
        <p:txBody>
          <a:bodyPr/>
          <a:lstStyle/>
          <a:p>
            <a:r>
              <a:rPr lang="en-US"/>
              <a:t>6/7/2017</a:t>
            </a:r>
            <a:endParaRPr lang="en-US" dirty="0"/>
          </a:p>
        </p:txBody>
      </p:sp>
    </p:spTree>
    <p:extLst>
      <p:ext uri="{BB962C8B-B14F-4D97-AF65-F5344CB8AC3E}">
        <p14:creationId xmlns:p14="http://schemas.microsoft.com/office/powerpoint/2010/main" val="2177547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03BFC2-BC6E-48C0-9AB0-75FB314EB14B}" type="slidenum">
              <a:rPr lang="en-US" smtClean="0"/>
              <a:t>5</a:t>
            </a:fld>
            <a:endParaRPr lang="en-US" dirty="0"/>
          </a:p>
        </p:txBody>
      </p:sp>
      <p:sp>
        <p:nvSpPr>
          <p:cNvPr id="5" name="Date Placeholder 4"/>
          <p:cNvSpPr>
            <a:spLocks noGrp="1"/>
          </p:cNvSpPr>
          <p:nvPr>
            <p:ph type="dt" idx="11"/>
          </p:nvPr>
        </p:nvSpPr>
        <p:spPr/>
        <p:txBody>
          <a:bodyPr/>
          <a:lstStyle/>
          <a:p>
            <a:r>
              <a:rPr lang="en-US"/>
              <a:t>6/7/2017</a:t>
            </a:r>
            <a:endParaRPr lang="en-US" dirty="0"/>
          </a:p>
        </p:txBody>
      </p:sp>
    </p:spTree>
    <p:extLst>
      <p:ext uri="{BB962C8B-B14F-4D97-AF65-F5344CB8AC3E}">
        <p14:creationId xmlns:p14="http://schemas.microsoft.com/office/powerpoint/2010/main" val="2996956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03BFC2-BC6E-48C0-9AB0-75FB314EB14B}" type="slidenum">
              <a:rPr lang="en-US" smtClean="0"/>
              <a:t>6</a:t>
            </a:fld>
            <a:endParaRPr lang="en-US" dirty="0"/>
          </a:p>
        </p:txBody>
      </p:sp>
      <p:sp>
        <p:nvSpPr>
          <p:cNvPr id="5" name="Date Placeholder 4"/>
          <p:cNvSpPr>
            <a:spLocks noGrp="1"/>
          </p:cNvSpPr>
          <p:nvPr>
            <p:ph type="dt" idx="11"/>
          </p:nvPr>
        </p:nvSpPr>
        <p:spPr/>
        <p:txBody>
          <a:bodyPr/>
          <a:lstStyle/>
          <a:p>
            <a:r>
              <a:rPr lang="en-US"/>
              <a:t>6/7/2017</a:t>
            </a:r>
            <a:endParaRPr lang="en-US" dirty="0"/>
          </a:p>
        </p:txBody>
      </p:sp>
    </p:spTree>
    <p:extLst>
      <p:ext uri="{BB962C8B-B14F-4D97-AF65-F5344CB8AC3E}">
        <p14:creationId xmlns:p14="http://schemas.microsoft.com/office/powerpoint/2010/main" val="22952962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03BFC2-BC6E-48C0-9AB0-75FB314EB14B}" type="slidenum">
              <a:rPr lang="en-US" smtClean="0"/>
              <a:t>9</a:t>
            </a:fld>
            <a:endParaRPr lang="en-US" dirty="0"/>
          </a:p>
        </p:txBody>
      </p:sp>
      <p:sp>
        <p:nvSpPr>
          <p:cNvPr id="5" name="Date Placeholder 4"/>
          <p:cNvSpPr>
            <a:spLocks noGrp="1"/>
          </p:cNvSpPr>
          <p:nvPr>
            <p:ph type="dt" idx="11"/>
          </p:nvPr>
        </p:nvSpPr>
        <p:spPr/>
        <p:txBody>
          <a:bodyPr/>
          <a:lstStyle/>
          <a:p>
            <a:r>
              <a:rPr lang="en-US"/>
              <a:t>6/7/2017</a:t>
            </a:r>
            <a:endParaRPr lang="en-US" dirty="0"/>
          </a:p>
        </p:txBody>
      </p:sp>
    </p:spTree>
    <p:extLst>
      <p:ext uri="{BB962C8B-B14F-4D97-AF65-F5344CB8AC3E}">
        <p14:creationId xmlns:p14="http://schemas.microsoft.com/office/powerpoint/2010/main" val="8570205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03BFC2-BC6E-48C0-9AB0-75FB314EB14B}" type="slidenum">
              <a:rPr lang="en-US" smtClean="0"/>
              <a:t>10</a:t>
            </a:fld>
            <a:endParaRPr lang="en-US" dirty="0"/>
          </a:p>
        </p:txBody>
      </p:sp>
      <p:sp>
        <p:nvSpPr>
          <p:cNvPr id="5" name="Date Placeholder 4"/>
          <p:cNvSpPr>
            <a:spLocks noGrp="1"/>
          </p:cNvSpPr>
          <p:nvPr>
            <p:ph type="dt" idx="11"/>
          </p:nvPr>
        </p:nvSpPr>
        <p:spPr/>
        <p:txBody>
          <a:bodyPr/>
          <a:lstStyle/>
          <a:p>
            <a:r>
              <a:rPr lang="en-US"/>
              <a:t>6/7/2017</a:t>
            </a:r>
            <a:endParaRPr lang="en-US" dirty="0"/>
          </a:p>
        </p:txBody>
      </p:sp>
    </p:spTree>
    <p:extLst>
      <p:ext uri="{BB962C8B-B14F-4D97-AF65-F5344CB8AC3E}">
        <p14:creationId xmlns:p14="http://schemas.microsoft.com/office/powerpoint/2010/main" val="18696223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03BFC2-BC6E-48C0-9AB0-75FB314EB14B}" type="slidenum">
              <a:rPr lang="en-US" smtClean="0"/>
              <a:t>12</a:t>
            </a:fld>
            <a:endParaRPr lang="en-US" dirty="0"/>
          </a:p>
        </p:txBody>
      </p:sp>
      <p:sp>
        <p:nvSpPr>
          <p:cNvPr id="5" name="Date Placeholder 4"/>
          <p:cNvSpPr>
            <a:spLocks noGrp="1"/>
          </p:cNvSpPr>
          <p:nvPr>
            <p:ph type="dt" idx="11"/>
          </p:nvPr>
        </p:nvSpPr>
        <p:spPr/>
        <p:txBody>
          <a:bodyPr/>
          <a:lstStyle/>
          <a:p>
            <a:r>
              <a:rPr lang="en-US"/>
              <a:t>6/7/2017</a:t>
            </a:r>
            <a:endParaRPr lang="en-US" dirty="0"/>
          </a:p>
        </p:txBody>
      </p:sp>
    </p:spTree>
    <p:extLst>
      <p:ext uri="{BB962C8B-B14F-4D97-AF65-F5344CB8AC3E}">
        <p14:creationId xmlns:p14="http://schemas.microsoft.com/office/powerpoint/2010/main" val="4394673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03BFC2-BC6E-48C0-9AB0-75FB314EB14B}" type="slidenum">
              <a:rPr lang="en-US" smtClean="0"/>
              <a:t>18</a:t>
            </a:fld>
            <a:endParaRPr lang="en-US" dirty="0"/>
          </a:p>
        </p:txBody>
      </p:sp>
      <p:sp>
        <p:nvSpPr>
          <p:cNvPr id="5" name="Date Placeholder 4"/>
          <p:cNvSpPr>
            <a:spLocks noGrp="1"/>
          </p:cNvSpPr>
          <p:nvPr>
            <p:ph type="dt" idx="11"/>
          </p:nvPr>
        </p:nvSpPr>
        <p:spPr/>
        <p:txBody>
          <a:bodyPr/>
          <a:lstStyle/>
          <a:p>
            <a:r>
              <a:rPr lang="en-US"/>
              <a:t>6/7/2017</a:t>
            </a:r>
            <a:endParaRPr lang="en-US" dirty="0"/>
          </a:p>
        </p:txBody>
      </p:sp>
    </p:spTree>
    <p:extLst>
      <p:ext uri="{BB962C8B-B14F-4D97-AF65-F5344CB8AC3E}">
        <p14:creationId xmlns:p14="http://schemas.microsoft.com/office/powerpoint/2010/main" val="34732603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03BFC2-BC6E-48C0-9AB0-75FB314EB14B}" type="slidenum">
              <a:rPr lang="en-US" smtClean="0"/>
              <a:t>19</a:t>
            </a:fld>
            <a:endParaRPr lang="en-US" dirty="0"/>
          </a:p>
        </p:txBody>
      </p:sp>
      <p:sp>
        <p:nvSpPr>
          <p:cNvPr id="5" name="Date Placeholder 4"/>
          <p:cNvSpPr>
            <a:spLocks noGrp="1"/>
          </p:cNvSpPr>
          <p:nvPr>
            <p:ph type="dt" idx="11"/>
          </p:nvPr>
        </p:nvSpPr>
        <p:spPr/>
        <p:txBody>
          <a:bodyPr/>
          <a:lstStyle/>
          <a:p>
            <a:r>
              <a:rPr lang="en-US"/>
              <a:t>6/7/2017</a:t>
            </a:r>
            <a:endParaRPr lang="en-US" dirty="0"/>
          </a:p>
        </p:txBody>
      </p:sp>
    </p:spTree>
    <p:extLst>
      <p:ext uri="{BB962C8B-B14F-4D97-AF65-F5344CB8AC3E}">
        <p14:creationId xmlns:p14="http://schemas.microsoft.com/office/powerpoint/2010/main" val="6536039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03BFC2-BC6E-48C0-9AB0-75FB314EB14B}" type="slidenum">
              <a:rPr lang="en-US" smtClean="0"/>
              <a:t>20</a:t>
            </a:fld>
            <a:endParaRPr lang="en-US" dirty="0"/>
          </a:p>
        </p:txBody>
      </p:sp>
      <p:sp>
        <p:nvSpPr>
          <p:cNvPr id="5" name="Date Placeholder 4"/>
          <p:cNvSpPr>
            <a:spLocks noGrp="1"/>
          </p:cNvSpPr>
          <p:nvPr>
            <p:ph type="dt" idx="11"/>
          </p:nvPr>
        </p:nvSpPr>
        <p:spPr/>
        <p:txBody>
          <a:bodyPr/>
          <a:lstStyle/>
          <a:p>
            <a:r>
              <a:rPr lang="en-US"/>
              <a:t>6/7/2017</a:t>
            </a:r>
            <a:endParaRPr lang="en-US" dirty="0"/>
          </a:p>
        </p:txBody>
      </p:sp>
    </p:spTree>
    <p:extLst>
      <p:ext uri="{BB962C8B-B14F-4D97-AF65-F5344CB8AC3E}">
        <p14:creationId xmlns:p14="http://schemas.microsoft.com/office/powerpoint/2010/main" val="19658847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dirty="0"/>
              <a:t>08/10/2017</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30278218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08/10/2017</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23386268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08/10/2017</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18926716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08/10/2017</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5798184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08/10/2017</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86002134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r>
              <a:rPr lang="en-US"/>
              <a:t>08/10/2017</a:t>
            </a:r>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66721562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r>
              <a:rPr lang="en-US"/>
              <a:t>08/10/2017</a:t>
            </a:r>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7048554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08/10/2017</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06877764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08/10/2017</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47426800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r>
              <a:rPr lang="en-US"/>
              <a:t>08/10/2017</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60225838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08/10/2017</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2900071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08/10/2017</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39252884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08/10/2017</a:t>
            </a:r>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592401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r>
              <a:rPr lang="en-US"/>
              <a:t>08/10/2017</a:t>
            </a:r>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74285576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r>
              <a:rPr lang="en-US"/>
              <a:t>08/10/2017</a:t>
            </a:r>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18227005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r>
              <a:rPr lang="en-US"/>
              <a:t>08/10/2017</a:t>
            </a:r>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83464512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08/10/2017</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93900414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cstate="screen">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cstate="screen">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cstate="screen">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cstate="screen">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r>
              <a:rPr lang="en-US"/>
              <a:t>08/10/2017</a:t>
            </a:r>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smtClean="0"/>
              <a:t>‹#›</a:t>
            </a:fld>
            <a:endParaRPr lang="en-US" dirty="0"/>
          </a:p>
        </p:txBody>
      </p:sp>
    </p:spTree>
    <p:extLst>
      <p:ext uri="{BB962C8B-B14F-4D97-AF65-F5344CB8AC3E}">
        <p14:creationId xmlns:p14="http://schemas.microsoft.com/office/powerpoint/2010/main" val="2213080567"/>
      </p:ext>
    </p:extLst>
  </p:cSld>
  <p:clrMap bg1="dk1" tx1="lt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hf hdr="0" ftr="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1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1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hyperlink" Target="https://nursing.wsu.edu/current/admitted-students/" TargetMode="External"/><Relationship Id="rId2" Type="http://schemas.openxmlformats.org/officeDocument/2006/relationships/slide" Target="slide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8" Type="http://schemas.openxmlformats.org/officeDocument/2006/relationships/slide" Target="slide13.xml"/><Relationship Id="rId13" Type="http://schemas.openxmlformats.org/officeDocument/2006/relationships/slide" Target="slide27.xml"/><Relationship Id="rId3" Type="http://schemas.openxmlformats.org/officeDocument/2006/relationships/slide" Target="slide4.xml"/><Relationship Id="rId7" Type="http://schemas.openxmlformats.org/officeDocument/2006/relationships/slide" Target="slide12.xml"/><Relationship Id="rId12" Type="http://schemas.openxmlformats.org/officeDocument/2006/relationships/slide" Target="slide26.xml"/><Relationship Id="rId2" Type="http://schemas.openxmlformats.org/officeDocument/2006/relationships/slide" Target="slide3.xml"/><Relationship Id="rId1" Type="http://schemas.openxmlformats.org/officeDocument/2006/relationships/slideLayout" Target="../slideLayouts/slideLayout3.xml"/><Relationship Id="rId6" Type="http://schemas.openxmlformats.org/officeDocument/2006/relationships/slide" Target="slide11.xml"/><Relationship Id="rId11" Type="http://schemas.openxmlformats.org/officeDocument/2006/relationships/slide" Target="slide25.xml"/><Relationship Id="rId5" Type="http://schemas.openxmlformats.org/officeDocument/2006/relationships/slide" Target="slide9.xml"/><Relationship Id="rId10" Type="http://schemas.openxmlformats.org/officeDocument/2006/relationships/slide" Target="slide17.xml"/><Relationship Id="rId4" Type="http://schemas.openxmlformats.org/officeDocument/2006/relationships/slide" Target="slide8.xml"/><Relationship Id="rId9" Type="http://schemas.openxmlformats.org/officeDocument/2006/relationships/slide" Target="slide14.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2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8" Type="http://schemas.openxmlformats.org/officeDocument/2006/relationships/hyperlink" Target="mailto:gerry.manfred@wsu.edu" TargetMode="External"/><Relationship Id="rId3" Type="http://schemas.openxmlformats.org/officeDocument/2006/relationships/hyperlink" Target="mailto:kelleyt@wsu.edu" TargetMode="External"/><Relationship Id="rId7" Type="http://schemas.openxmlformats.org/officeDocument/2006/relationships/hyperlink" Target="mailto:krista.walker@wsu.edu" TargetMode="External"/><Relationship Id="rId2" Type="http://schemas.openxmlformats.org/officeDocument/2006/relationships/slide" Target="slide2.xml"/><Relationship Id="rId1" Type="http://schemas.openxmlformats.org/officeDocument/2006/relationships/slideLayout" Target="../slideLayouts/slideLayout4.xml"/><Relationship Id="rId6" Type="http://schemas.openxmlformats.org/officeDocument/2006/relationships/hyperlink" Target="mailto:r.hatch-pirkl@wsu.edu" TargetMode="External"/><Relationship Id="rId5" Type="http://schemas.openxmlformats.org/officeDocument/2006/relationships/hyperlink" Target="mailto:bwbriggs@wsu.edu" TargetMode="External"/><Relationship Id="rId10" Type="http://schemas.openxmlformats.org/officeDocument/2006/relationships/hyperlink" Target="mailto:Anne.mason@wsu.edu" TargetMode="External"/><Relationship Id="rId4" Type="http://schemas.openxmlformats.org/officeDocument/2006/relationships/hyperlink" Target="file:///\\ouch\lynn.turner\Trainings\Final%20PowerPoint%20Shows\joanie.christian@wsu.edu" TargetMode="External"/><Relationship Id="rId9" Type="http://schemas.openxmlformats.org/officeDocument/2006/relationships/hyperlink" Target="mailto:dawn.depriest@wsu.edu"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mailto:kelleyt@wsu.edu" TargetMode="External"/><Relationship Id="rId2" Type="http://schemas.openxmlformats.org/officeDocument/2006/relationships/hyperlink" Target="https://nursing.wsu.edu/current/admitted-students/" TargetMode="External"/><Relationship Id="rId1" Type="http://schemas.openxmlformats.org/officeDocument/2006/relationships/slideLayout" Target="../slideLayouts/slideLayout3.xml"/><Relationship Id="rId4" Type="http://schemas.openxmlformats.org/officeDocument/2006/relationships/slide" Target="slide2.xml"/></Relationships>
</file>

<file path=ppt/slides/_rels/slide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ebutil.wsu.edu/apps/mynetworkprofilehelp/aboutuserids.aspx"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slide" Target="slide2.xml"/></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2.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hyperlink" Target="https://nursing.wsu.edu/current/evalue/"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hyperlink" Target="https://www.e-value.net/home-main.cfm" TargetMode="External"/><Relationship Id="rId4" Type="http://schemas.openxmlformats.org/officeDocument/2006/relationships/slide" Target="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70770" y="319955"/>
            <a:ext cx="7850458" cy="419751"/>
          </a:xfrm>
        </p:spPr>
        <p:txBody>
          <a:bodyPr/>
          <a:lstStyle/>
          <a:p>
            <a:pPr algn="ctr"/>
            <a:r>
              <a:rPr lang="en-US" sz="2000">
                <a:solidFill>
                  <a:srgbClr val="2F6562"/>
                </a:solidFill>
              </a:rPr>
              <a:t>Title Slide</a:t>
            </a:r>
            <a:endParaRPr lang="en-US" sz="600" dirty="0">
              <a:solidFill>
                <a:srgbClr val="2F6562"/>
              </a:solidFill>
            </a:endParaRPr>
          </a:p>
        </p:txBody>
      </p:sp>
      <p:sp>
        <p:nvSpPr>
          <p:cNvPr id="3" name="Subtitle 2"/>
          <p:cNvSpPr>
            <a:spLocks noGrp="1"/>
          </p:cNvSpPr>
          <p:nvPr>
            <p:ph type="subTitle" idx="1"/>
          </p:nvPr>
        </p:nvSpPr>
        <p:spPr>
          <a:xfrm>
            <a:off x="1777826" y="822092"/>
            <a:ext cx="10107777" cy="766636"/>
          </a:xfrm>
        </p:spPr>
        <p:txBody>
          <a:bodyPr/>
          <a:lstStyle/>
          <a:p>
            <a:r>
              <a:rPr lang="en-US" dirty="0"/>
              <a:t>WASHINGTON STATE UNIVERSITY COLLEGE OF NURSING | </a:t>
            </a:r>
            <a:r>
              <a:rPr lang="en-US" dirty="0">
                <a:solidFill>
                  <a:schemeClr val="accent1">
                    <a:lumMod val="60000"/>
                    <a:lumOff val="40000"/>
                  </a:schemeClr>
                </a:solidFill>
              </a:rPr>
              <a:t>GRADUATE PROGRAMS</a:t>
            </a:r>
          </a:p>
          <a:p>
            <a:endParaRPr lang="en-US" dirty="0"/>
          </a:p>
        </p:txBody>
      </p:sp>
      <p:pic>
        <p:nvPicPr>
          <p:cNvPr id="7" name="Picture 6"/>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380604" y="607902"/>
            <a:ext cx="1314382" cy="1395408"/>
          </a:xfrm>
          <a:prstGeom prst="rect">
            <a:avLst/>
          </a:prstGeom>
          <a:noFill/>
          <a:ln>
            <a:noFill/>
          </a:ln>
        </p:spPr>
      </p:pic>
      <p:sp>
        <p:nvSpPr>
          <p:cNvPr id="4" name="Rectangle 3"/>
          <p:cNvSpPr/>
          <p:nvPr/>
        </p:nvSpPr>
        <p:spPr>
          <a:xfrm>
            <a:off x="1500266" y="5322111"/>
            <a:ext cx="8585748" cy="923330"/>
          </a:xfrm>
          <a:prstGeom prst="rect">
            <a:avLst/>
          </a:prstGeom>
        </p:spPr>
        <p:txBody>
          <a:bodyPr wrap="none">
            <a:spAutoFit/>
          </a:bodyPr>
          <a:lstStyle/>
          <a:p>
            <a:pPr algn="ctr"/>
            <a:r>
              <a:rPr lang="en-US" dirty="0">
                <a:solidFill>
                  <a:srgbClr val="FFC000"/>
                </a:solidFill>
              </a:rPr>
              <a:t>(Press F5 on your keyboard to view in Slideshow mode, press ESC to exit Slideshow mode)</a:t>
            </a:r>
            <a:br>
              <a:rPr lang="en-US" dirty="0">
                <a:solidFill>
                  <a:srgbClr val="FFC000"/>
                </a:solidFill>
              </a:rPr>
            </a:br>
            <a:endParaRPr lang="en-US" dirty="0">
              <a:solidFill>
                <a:srgbClr val="FFFF00"/>
              </a:solidFill>
            </a:endParaRPr>
          </a:p>
          <a:p>
            <a:pPr algn="ctr"/>
            <a:r>
              <a:rPr lang="en-US" dirty="0">
                <a:solidFill>
                  <a:srgbClr val="FFFF00"/>
                </a:solidFill>
              </a:rPr>
              <a:t>(Click to advance to next slide throughout this presentation)</a:t>
            </a:r>
          </a:p>
        </p:txBody>
      </p:sp>
      <p:sp>
        <p:nvSpPr>
          <p:cNvPr id="8" name="Title 1"/>
          <p:cNvSpPr txBox="1">
            <a:spLocks/>
          </p:cNvSpPr>
          <p:nvPr/>
        </p:nvSpPr>
        <p:spPr>
          <a:xfrm>
            <a:off x="877078" y="1671114"/>
            <a:ext cx="10254341" cy="2237015"/>
          </a:xfrm>
          <a:prstGeom prst="rect">
            <a:avLst/>
          </a:prstGeom>
        </p:spPr>
        <p:txBody>
          <a:bodyPr vert="horz" lIns="91440" tIns="45720" rIns="91440" bIns="45720" rtlCol="0" anchor="b">
            <a:noAutofit/>
          </a:bodyPr>
          <a:lstStyle>
            <a:lvl1pPr algn="l" defTabSz="457200" rtl="0" eaLnBrk="1" latinLnBrk="0" hangingPunct="1">
              <a:spcBef>
                <a:spcPct val="0"/>
              </a:spcBef>
              <a:buNone/>
              <a:defRPr sz="7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i="0" u="none" strike="noStrike" kern="1200" cap="none" spc="0" normalizeH="0" baseline="0" noProof="0" dirty="0">
                <a:ln>
                  <a:noFill/>
                </a:ln>
                <a:solidFill>
                  <a:srgbClr val="EBEBEB"/>
                </a:solidFill>
                <a:effectLst/>
                <a:uLnTx/>
                <a:uFillTx/>
                <a:latin typeface="Century Gothic" panose="020B0502020202020204"/>
              </a:rPr>
              <a:t>Before Your </a:t>
            </a:r>
            <a:r>
              <a:rPr lang="en-US" sz="3600" dirty="0">
                <a:solidFill>
                  <a:srgbClr val="EBEBEB"/>
                </a:solidFill>
                <a:latin typeface="Century Gothic" panose="020B0502020202020204"/>
              </a:rPr>
              <a:t>F</a:t>
            </a:r>
            <a:r>
              <a:rPr kumimoji="0" lang="en-US" sz="3600" i="0" u="none" strike="noStrike" kern="1200" cap="none" spc="0" normalizeH="0" baseline="0" noProof="0" dirty="0">
                <a:ln>
                  <a:noFill/>
                </a:ln>
                <a:solidFill>
                  <a:srgbClr val="EBEBEB"/>
                </a:solidFill>
                <a:effectLst/>
                <a:uLnTx/>
                <a:uFillTx/>
                <a:latin typeface="Century Gothic" panose="020B0502020202020204"/>
              </a:rPr>
              <a:t>irst Semester</a:t>
            </a:r>
            <a:br>
              <a:rPr kumimoji="0" lang="en-US" sz="5000" b="0" i="0" u="none" strike="noStrike" kern="1200" cap="none" spc="0" normalizeH="0" baseline="0" noProof="0" dirty="0">
                <a:ln>
                  <a:noFill/>
                </a:ln>
                <a:solidFill>
                  <a:srgbClr val="EBEBEB"/>
                </a:solidFill>
                <a:effectLst/>
                <a:uLnTx/>
                <a:uFillTx/>
                <a:latin typeface="Century Gothic" panose="020B0502020202020204"/>
                <a:ea typeface="+mj-ea"/>
                <a:cs typeface="+mj-cs"/>
              </a:rPr>
            </a:br>
            <a:r>
              <a:rPr kumimoji="0" lang="en-US" sz="2400" b="0" i="0" u="none" strike="noStrike" kern="1200" cap="none" spc="0" normalizeH="0" baseline="0" noProof="0" dirty="0">
                <a:ln>
                  <a:noFill/>
                </a:ln>
                <a:solidFill>
                  <a:srgbClr val="EBEBEB"/>
                </a:solidFill>
                <a:effectLst/>
                <a:uLnTx/>
                <a:uFillTx/>
                <a:latin typeface="Century Gothic" panose="020B0502020202020204"/>
              </a:rPr>
              <a:t>E*Value Training for Students</a:t>
            </a:r>
          </a:p>
          <a:p>
            <a:pPr lvl="0" algn="ctr">
              <a:defRPr/>
            </a:pPr>
            <a:r>
              <a:rPr lang="en-US" sz="2400" dirty="0">
                <a:solidFill>
                  <a:srgbClr val="00FF00"/>
                </a:solidFill>
                <a:latin typeface="Century Gothic" panose="020B0502020202020204"/>
              </a:rPr>
              <a:t>Training #1</a:t>
            </a:r>
            <a:endParaRPr kumimoji="0" lang="en-US" sz="2400" b="0" i="0" u="none" strike="noStrike" kern="1200" cap="none" spc="0" normalizeH="0" baseline="0" noProof="0" dirty="0">
              <a:ln>
                <a:noFill/>
              </a:ln>
              <a:solidFill>
                <a:srgbClr val="00FF00"/>
              </a:solidFill>
              <a:effectLst/>
              <a:uLnTx/>
              <a:uFillTx/>
              <a:latin typeface="Century Gothic" panose="020B0502020202020204"/>
            </a:endParaRPr>
          </a:p>
          <a:p>
            <a:pPr lvl="0" algn="ctr">
              <a:defRPr/>
            </a:pPr>
            <a:r>
              <a:rPr lang="en-US" sz="2400" dirty="0">
                <a:solidFill>
                  <a:srgbClr val="EBEBEB"/>
                </a:solidFill>
                <a:latin typeface="Century Gothic" panose="020B0502020202020204"/>
              </a:rPr>
              <a:t>The Basics (FNP, PMHNP and PH students):  View upon admission</a:t>
            </a:r>
            <a:endParaRPr kumimoji="0" lang="en-US" sz="2400" b="0" i="0" u="none" strike="noStrike" kern="1200" cap="none" spc="0" normalizeH="0" baseline="0" noProof="0" dirty="0">
              <a:ln>
                <a:noFill/>
              </a:ln>
              <a:solidFill>
                <a:srgbClr val="EBEBEB"/>
              </a:solidFill>
              <a:effectLst/>
              <a:uLnTx/>
              <a:uFillTx/>
              <a:latin typeface="Century Gothic" panose="020B0502020202020204"/>
            </a:endParaRP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2400" b="0" i="0" u="none" strike="noStrike" kern="1200" cap="none" spc="0" normalizeH="0" baseline="0" noProof="0" dirty="0">
              <a:ln>
                <a:noFill/>
              </a:ln>
              <a:solidFill>
                <a:srgbClr val="EBEBEB"/>
              </a:solidFill>
              <a:effectLst/>
              <a:uLnTx/>
              <a:uFillTx/>
              <a:latin typeface="Century Gothic" panose="020B0502020202020204"/>
            </a:endParaRPr>
          </a:p>
        </p:txBody>
      </p:sp>
      <p:sp>
        <p:nvSpPr>
          <p:cNvPr id="5" name="TextBox 4"/>
          <p:cNvSpPr txBox="1"/>
          <p:nvPr/>
        </p:nvSpPr>
        <p:spPr>
          <a:xfrm>
            <a:off x="755779" y="3878957"/>
            <a:ext cx="10217021" cy="1200329"/>
          </a:xfrm>
          <a:prstGeom prst="rect">
            <a:avLst/>
          </a:prstGeom>
          <a:noFill/>
        </p:spPr>
        <p:txBody>
          <a:bodyPr wrap="square" rtlCol="0">
            <a:spAutoFit/>
          </a:bodyPr>
          <a:lstStyle/>
          <a:p>
            <a:r>
              <a:rPr lang="en-US" dirty="0">
                <a:solidFill>
                  <a:srgbClr val="00FF00"/>
                </a:solidFill>
              </a:rPr>
              <a:t>PLEASE READ ALL INFORMATION IN THIS PRESENTATION  CAREFULLY.  YOU WILL BE HELD RESPONSIBLE FOR KNOWING AND FOLLOWING THE RULES AND PROCEDURES OUTLINED HERE.  IF YOU HAVE ANY QUESTIONS ABOUT THESE MATERIALS, PLEASE GO TO THE LAST SLIDE IN THIS PRESENTATION  (TITLED “HELP”) TO GET  CONTACT INFORMATION FOR PEOPLE WHO CAN ASSIST YOU.</a:t>
            </a:r>
          </a:p>
        </p:txBody>
      </p:sp>
      <p:sp>
        <p:nvSpPr>
          <p:cNvPr id="6" name="Date Placeholder 5"/>
          <p:cNvSpPr>
            <a:spLocks noGrp="1"/>
          </p:cNvSpPr>
          <p:nvPr>
            <p:ph type="dt" sz="half" idx="10"/>
          </p:nvPr>
        </p:nvSpPr>
        <p:spPr>
          <a:xfrm rot="5400000">
            <a:off x="10155639" y="1790701"/>
            <a:ext cx="990599" cy="304799"/>
          </a:xfrm>
        </p:spPr>
        <p:txBody>
          <a:bodyPr/>
          <a:lstStyle/>
          <a:p>
            <a:r>
              <a:rPr lang="en-US"/>
              <a:t>08/10/2017</a:t>
            </a:r>
            <a:endParaRPr lang="en-US" dirty="0"/>
          </a:p>
        </p:txBody>
      </p:sp>
      <p:sp>
        <p:nvSpPr>
          <p:cNvPr id="9" name="Slide Number Placeholder 8"/>
          <p:cNvSpPr>
            <a:spLocks noGrp="1"/>
          </p:cNvSpPr>
          <p:nvPr>
            <p:ph type="sldNum" sz="quarter" idx="12"/>
          </p:nvPr>
        </p:nvSpPr>
        <p:spPr>
          <a:xfrm>
            <a:off x="10352540" y="295729"/>
            <a:ext cx="838199" cy="767687"/>
          </a:xfrm>
        </p:spPr>
        <p:txBody>
          <a:bodyPr/>
          <a:lstStyle/>
          <a:p>
            <a:fld id="{D57F1E4F-1CFF-5643-939E-02111984F565}" type="slidenum">
              <a:rPr lang="en-US" smtClean="0"/>
              <a:t>1</a:t>
            </a:fld>
            <a:endParaRPr lang="en-US" dirty="0"/>
          </a:p>
        </p:txBody>
      </p:sp>
      <p:sp>
        <p:nvSpPr>
          <p:cNvPr id="10" name="TextBox 9"/>
          <p:cNvSpPr txBox="1"/>
          <p:nvPr/>
        </p:nvSpPr>
        <p:spPr>
          <a:xfrm>
            <a:off x="10711543" y="3380014"/>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90766891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nodeType="withEffect">
                                  <p:stCondLst>
                                    <p:cond delay="0"/>
                                  </p:stCondLst>
                                  <p:endCondLst>
                                    <p:cond evt="onNext" delay="0">
                                      <p:tgtEl>
                                        <p:sldTgt/>
                                      </p:tgtEl>
                                    </p:cond>
                                  </p:endCondLst>
                                  <p:iterate type="lt">
                                    <p:tmPct val="1000"/>
                                  </p:iterate>
                                  <p:childTnLst>
                                    <p:animClr clrSpc="hsl" dir="cw">
                                      <p:cBhvr override="childStyle">
                                        <p:cTn id="6" dur="500" fill="hold"/>
                                        <p:tgtEl>
                                          <p:spTgt spid="4">
                                            <p:txEl>
                                              <p:pRg st="1" end="1"/>
                                            </p:txEl>
                                          </p:spTgt>
                                        </p:tgtEl>
                                        <p:attrNameLst>
                                          <p:attrName>style.color</p:attrName>
                                        </p:attrNameLst>
                                      </p:cBhvr>
                                      <p:by>
                                        <p:hsl h="7200000" s="0" l="0"/>
                                      </p:by>
                                    </p:animClr>
                                    <p:animClr clrSpc="hsl" dir="cw">
                                      <p:cBhvr>
                                        <p:cTn id="7" dur="500" fill="hold"/>
                                        <p:tgtEl>
                                          <p:spTgt spid="4">
                                            <p:txEl>
                                              <p:pRg st="1" end="1"/>
                                            </p:txEl>
                                          </p:spTgt>
                                        </p:tgtEl>
                                        <p:attrNameLst>
                                          <p:attrName>fillcolor</p:attrName>
                                        </p:attrNameLst>
                                      </p:cBhvr>
                                      <p:by>
                                        <p:hsl h="7200000" s="0" l="0"/>
                                      </p:by>
                                    </p:animClr>
                                    <p:animClr clrSpc="hsl" dir="cw">
                                      <p:cBhvr>
                                        <p:cTn id="8" dur="500" fill="hold"/>
                                        <p:tgtEl>
                                          <p:spTgt spid="4">
                                            <p:txEl>
                                              <p:pRg st="1" end="1"/>
                                            </p:txEl>
                                          </p:spTgt>
                                        </p:tgtEl>
                                        <p:attrNameLst>
                                          <p:attrName>stroke.color</p:attrName>
                                        </p:attrNameLst>
                                      </p:cBhvr>
                                      <p:by>
                                        <p:hsl h="7200000" s="0" l="0"/>
                                      </p:by>
                                    </p:animClr>
                                    <p:set>
                                      <p:cBhvr>
                                        <p:cTn id="9" dur="500" fill="hold"/>
                                        <p:tgtEl>
                                          <p:spTgt spid="4">
                                            <p:txEl>
                                              <p:pRg st="1" end="1"/>
                                            </p:txEl>
                                          </p:spTgt>
                                        </p:tgtEl>
                                        <p:attrNameLst>
                                          <p:attrName>fill.type</p:attrName>
                                        </p:attrNameLst>
                                      </p:cBhvr>
                                      <p:to>
                                        <p:strVal val="solid"/>
                                      </p:to>
                                    </p:set>
                                  </p:childTnLst>
                                </p:cTn>
                              </p:par>
                              <p:par>
                                <p:cTn id="10" presetID="21" presetClass="emph" presetSubtype="0" repeatCount="indefinite" fill="hold" nodeType="withEffect">
                                  <p:stCondLst>
                                    <p:cond delay="0"/>
                                  </p:stCondLst>
                                  <p:endCondLst>
                                    <p:cond evt="onNext" delay="0">
                                      <p:tgtEl>
                                        <p:sldTgt/>
                                      </p:tgtEl>
                                    </p:cond>
                                  </p:endCondLst>
                                  <p:iterate type="lt">
                                    <p:tmPct val="1000"/>
                                  </p:iterate>
                                  <p:childTnLst>
                                    <p:animClr clrSpc="hsl" dir="cw">
                                      <p:cBhvr override="childStyle">
                                        <p:cTn id="11" dur="500" fill="hold"/>
                                        <p:tgtEl>
                                          <p:spTgt spid="4">
                                            <p:txEl>
                                              <p:pRg st="0" end="0"/>
                                            </p:txEl>
                                          </p:spTgt>
                                        </p:tgtEl>
                                        <p:attrNameLst>
                                          <p:attrName>style.color</p:attrName>
                                        </p:attrNameLst>
                                      </p:cBhvr>
                                      <p:by>
                                        <p:hsl h="7200000" s="0" l="0"/>
                                      </p:by>
                                    </p:animClr>
                                    <p:animClr clrSpc="hsl" dir="cw">
                                      <p:cBhvr>
                                        <p:cTn id="12" dur="500" fill="hold"/>
                                        <p:tgtEl>
                                          <p:spTgt spid="4">
                                            <p:txEl>
                                              <p:pRg st="0" end="0"/>
                                            </p:txEl>
                                          </p:spTgt>
                                        </p:tgtEl>
                                        <p:attrNameLst>
                                          <p:attrName>fillcolor</p:attrName>
                                        </p:attrNameLst>
                                      </p:cBhvr>
                                      <p:by>
                                        <p:hsl h="7200000" s="0" l="0"/>
                                      </p:by>
                                    </p:animClr>
                                    <p:animClr clrSpc="hsl" dir="cw">
                                      <p:cBhvr>
                                        <p:cTn id="13" dur="500" fill="hold"/>
                                        <p:tgtEl>
                                          <p:spTgt spid="4">
                                            <p:txEl>
                                              <p:pRg st="0" end="0"/>
                                            </p:txEl>
                                          </p:spTgt>
                                        </p:tgtEl>
                                        <p:attrNameLst>
                                          <p:attrName>stroke.color</p:attrName>
                                        </p:attrNameLst>
                                      </p:cBhvr>
                                      <p:by>
                                        <p:hsl h="7200000" s="0" l="0"/>
                                      </p:by>
                                    </p:animClr>
                                    <p:set>
                                      <p:cBhvr>
                                        <p:cTn id="14" dur="500" fill="hold"/>
                                        <p:tgtEl>
                                          <p:spTgt spid="4">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6565" y="1536356"/>
            <a:ext cx="8506047" cy="4572000"/>
          </a:xfrm>
          <a:prstGeom prst="rect">
            <a:avLst/>
          </a:prstGeom>
        </p:spPr>
      </p:pic>
      <p:sp>
        <p:nvSpPr>
          <p:cNvPr id="3" name="Title 2"/>
          <p:cNvSpPr>
            <a:spLocks noGrp="1"/>
          </p:cNvSpPr>
          <p:nvPr>
            <p:ph type="title" idx="4294967295"/>
          </p:nvPr>
        </p:nvSpPr>
        <p:spPr>
          <a:xfrm>
            <a:off x="0" y="460375"/>
            <a:ext cx="9405938" cy="655638"/>
          </a:xfrm>
        </p:spPr>
        <p:txBody>
          <a:bodyPr/>
          <a:lstStyle/>
          <a:p>
            <a:pPr algn="ctr"/>
            <a:r>
              <a:rPr lang="en-US" sz="4000" b="1" dirty="0"/>
              <a:t>E*Value Login, continued</a:t>
            </a:r>
          </a:p>
        </p:txBody>
      </p:sp>
      <p:sp>
        <p:nvSpPr>
          <p:cNvPr id="7" name="Rectangular Callout 6"/>
          <p:cNvSpPr/>
          <p:nvPr/>
        </p:nvSpPr>
        <p:spPr>
          <a:xfrm>
            <a:off x="8044462" y="2304682"/>
            <a:ext cx="3297920" cy="1036206"/>
          </a:xfrm>
          <a:prstGeom prst="wedgeRectCallout">
            <a:avLst>
              <a:gd name="adj1" fmla="val -118802"/>
              <a:gd name="adj2" fmla="val 1127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DO NOT Select “Enterprise.”  Select Your Current Home Program.</a:t>
            </a:r>
          </a:p>
        </p:txBody>
      </p:sp>
      <p:sp>
        <p:nvSpPr>
          <p:cNvPr id="8" name="TextBox 7">
            <a:hlinkClick r:id="rId4" action="ppaction://hlinksldjump"/>
          </p:cNvPr>
          <p:cNvSpPr txBox="1"/>
          <p:nvPr/>
        </p:nvSpPr>
        <p:spPr>
          <a:xfrm>
            <a:off x="9601200" y="6351814"/>
            <a:ext cx="1741182" cy="369332"/>
          </a:xfrm>
          <a:prstGeom prst="rect">
            <a:avLst/>
          </a:prstGeom>
          <a:noFill/>
        </p:spPr>
        <p:txBody>
          <a:bodyPr wrap="none" rtlCol="0">
            <a:spAutoFit/>
          </a:bodyPr>
          <a:lstStyle/>
          <a:p>
            <a:r>
              <a:rPr lang="en-US" dirty="0"/>
              <a:t>Back to Menu</a:t>
            </a:r>
          </a:p>
        </p:txBody>
      </p:sp>
      <p:sp>
        <p:nvSpPr>
          <p:cNvPr id="11" name="Rectangular Callout 10"/>
          <p:cNvSpPr/>
          <p:nvPr/>
        </p:nvSpPr>
        <p:spPr>
          <a:xfrm>
            <a:off x="8044462" y="4838551"/>
            <a:ext cx="3297920" cy="479041"/>
          </a:xfrm>
          <a:prstGeom prst="wedgeRectCallout">
            <a:avLst>
              <a:gd name="adj1" fmla="val -131042"/>
              <a:gd name="adj2" fmla="val -15479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Click the “Continue Login” button</a:t>
            </a:r>
          </a:p>
        </p:txBody>
      </p:sp>
      <p:sp>
        <p:nvSpPr>
          <p:cNvPr id="2" name="Date Placeholder 1"/>
          <p:cNvSpPr>
            <a:spLocks noGrp="1"/>
          </p:cNvSpPr>
          <p:nvPr>
            <p:ph type="dt" sz="half" idx="10"/>
          </p:nvPr>
        </p:nvSpPr>
        <p:spPr/>
        <p:txBody>
          <a:bodyPr/>
          <a:lstStyle/>
          <a:p>
            <a:r>
              <a:rPr lang="en-US"/>
              <a:t>08/10/2017</a:t>
            </a:r>
            <a:endParaRPr lang="en-US" dirty="0"/>
          </a:p>
        </p:txBody>
      </p:sp>
      <p:sp>
        <p:nvSpPr>
          <p:cNvPr id="4" name="Slide Number Placeholder 3"/>
          <p:cNvSpPr>
            <a:spLocks noGrp="1"/>
          </p:cNvSpPr>
          <p:nvPr>
            <p:ph type="sldNum" sz="quarter" idx="12"/>
          </p:nvPr>
        </p:nvSpPr>
        <p:spPr/>
        <p:txBody>
          <a:bodyPr/>
          <a:lstStyle/>
          <a:p>
            <a:fld id="{D57F1E4F-1CFF-5643-939E-02111984F565}" type="slidenum">
              <a:rPr lang="en-US" smtClean="0"/>
              <a:t>10</a:t>
            </a:fld>
            <a:endParaRPr lang="en-US" dirty="0"/>
          </a:p>
        </p:txBody>
      </p:sp>
      <p:sp>
        <p:nvSpPr>
          <p:cNvPr id="9" name="Rectangle 8"/>
          <p:cNvSpPr/>
          <p:nvPr/>
        </p:nvSpPr>
        <p:spPr>
          <a:xfrm>
            <a:off x="3194595" y="6198358"/>
            <a:ext cx="5802807" cy="369332"/>
          </a:xfrm>
          <a:prstGeom prst="rect">
            <a:avLst/>
          </a:prstGeom>
        </p:spPr>
        <p:txBody>
          <a:bodyPr wrap="none">
            <a:spAutoFit/>
          </a:bodyPr>
          <a:lstStyle/>
          <a:p>
            <a:r>
              <a:rPr lang="en-US" dirty="0">
                <a:solidFill>
                  <a:srgbClr val="FFFF00"/>
                </a:solidFill>
              </a:rPr>
              <a:t>(Click to advance to next slide throughout this presentation)</a:t>
            </a:r>
          </a:p>
        </p:txBody>
      </p:sp>
      <p:sp>
        <p:nvSpPr>
          <p:cNvPr id="10" name="Rectangular Callout 9"/>
          <p:cNvSpPr/>
          <p:nvPr/>
        </p:nvSpPr>
        <p:spPr>
          <a:xfrm>
            <a:off x="333224" y="2682897"/>
            <a:ext cx="3297920" cy="1139459"/>
          </a:xfrm>
          <a:prstGeom prst="wedgeRectCallout">
            <a:avLst>
              <a:gd name="adj1" fmla="val 48971"/>
              <a:gd name="adj2" fmla="val 5774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You will always have at least two choices on this screen and perhaps more, depending on your past and current degree programs</a:t>
            </a:r>
            <a:endParaRPr lang="en-US" sz="1600" b="1" u="sng" dirty="0"/>
          </a:p>
        </p:txBody>
      </p:sp>
    </p:spTree>
    <p:extLst>
      <p:ext uri="{BB962C8B-B14F-4D97-AF65-F5344CB8AC3E}">
        <p14:creationId xmlns:p14="http://schemas.microsoft.com/office/powerpoint/2010/main" val="422835617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50"/>
                                        <p:tgtEl>
                                          <p:spTgt spid="7"/>
                                        </p:tgtEl>
                                      </p:cBhvr>
                                    </p:animEffect>
                                  </p:childTnLst>
                                </p:cTn>
                              </p:par>
                              <p:par>
                                <p:cTn id="8" presetID="26"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73">
                                          <p:stCondLst>
                                            <p:cond delay="0"/>
                                          </p:stCondLst>
                                        </p:cTn>
                                        <p:tgtEl>
                                          <p:spTgt spid="11"/>
                                        </p:tgtEl>
                                      </p:cBhvr>
                                    </p:animEffect>
                                    <p:anim calcmode="lin" valueType="num">
                                      <p:cBhvr>
                                        <p:cTn id="11" dur="228"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2" dur="83"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3" dur="83" tmFilter="0, 0; 0.125,0.2665; 0.25,0.4; 0.375,0.465; 0.5,0.5;  0.625,0.535; 0.75,0.6; 0.875,0.7335; 1,1">
                                          <p:stCondLst>
                                            <p:cond delay="83"/>
                                          </p:stCondLst>
                                        </p:cTn>
                                        <p:tgtEl>
                                          <p:spTgt spid="11"/>
                                        </p:tgtEl>
                                        <p:attrNameLst>
                                          <p:attrName>ppt_y</p:attrName>
                                        </p:attrNameLst>
                                      </p:cBhvr>
                                      <p:tavLst>
                                        <p:tav tm="0" fmla="#ppt_y-sin(pi*$)/9">
                                          <p:val>
                                            <p:fltVal val="0"/>
                                          </p:val>
                                        </p:tav>
                                        <p:tav tm="100000">
                                          <p:val>
                                            <p:fltVal val="1"/>
                                          </p:val>
                                        </p:tav>
                                      </p:tavLst>
                                    </p:anim>
                                    <p:anim calcmode="lin" valueType="num">
                                      <p:cBhvr>
                                        <p:cTn id="14" dur="41" tmFilter="0, 0; 0.125,0.2665; 0.25,0.4; 0.375,0.465; 0.5,0.5;  0.625,0.535; 0.75,0.6; 0.875,0.7335; 1,1">
                                          <p:stCondLst>
                                            <p:cond delay="165"/>
                                          </p:stCondLst>
                                        </p:cTn>
                                        <p:tgtEl>
                                          <p:spTgt spid="11"/>
                                        </p:tgtEl>
                                        <p:attrNameLst>
                                          <p:attrName>ppt_y</p:attrName>
                                        </p:attrNameLst>
                                      </p:cBhvr>
                                      <p:tavLst>
                                        <p:tav tm="0" fmla="#ppt_y-sin(pi*$)/27">
                                          <p:val>
                                            <p:fltVal val="0"/>
                                          </p:val>
                                        </p:tav>
                                        <p:tav tm="100000">
                                          <p:val>
                                            <p:fltVal val="1"/>
                                          </p:val>
                                        </p:tav>
                                      </p:tavLst>
                                    </p:anim>
                                    <p:anim calcmode="lin" valueType="num">
                                      <p:cBhvr>
                                        <p:cTn id="15" dur="21" tmFilter="0, 0; 0.125,0.2665; 0.25,0.4; 0.375,0.465; 0.5,0.5;  0.625,0.535; 0.75,0.6; 0.875,0.7335; 1,1">
                                          <p:stCondLst>
                                            <p:cond delay="207"/>
                                          </p:stCondLst>
                                        </p:cTn>
                                        <p:tgtEl>
                                          <p:spTgt spid="11"/>
                                        </p:tgtEl>
                                        <p:attrNameLst>
                                          <p:attrName>ppt_y</p:attrName>
                                        </p:attrNameLst>
                                      </p:cBhvr>
                                      <p:tavLst>
                                        <p:tav tm="0" fmla="#ppt_y-sin(pi*$)/81">
                                          <p:val>
                                            <p:fltVal val="0"/>
                                          </p:val>
                                        </p:tav>
                                        <p:tav tm="100000">
                                          <p:val>
                                            <p:fltVal val="1"/>
                                          </p:val>
                                        </p:tav>
                                      </p:tavLst>
                                    </p:anim>
                                    <p:animScale>
                                      <p:cBhvr>
                                        <p:cTn id="16" dur="3">
                                          <p:stCondLst>
                                            <p:cond delay="81"/>
                                          </p:stCondLst>
                                        </p:cTn>
                                        <p:tgtEl>
                                          <p:spTgt spid="11"/>
                                        </p:tgtEl>
                                      </p:cBhvr>
                                      <p:to x="100000" y="60000"/>
                                    </p:animScale>
                                    <p:animScale>
                                      <p:cBhvr>
                                        <p:cTn id="17" dur="21" decel="50000">
                                          <p:stCondLst>
                                            <p:cond delay="84"/>
                                          </p:stCondLst>
                                        </p:cTn>
                                        <p:tgtEl>
                                          <p:spTgt spid="11"/>
                                        </p:tgtEl>
                                      </p:cBhvr>
                                      <p:to x="100000" y="100000"/>
                                    </p:animScale>
                                    <p:animScale>
                                      <p:cBhvr>
                                        <p:cTn id="18" dur="3">
                                          <p:stCondLst>
                                            <p:cond delay="164"/>
                                          </p:stCondLst>
                                        </p:cTn>
                                        <p:tgtEl>
                                          <p:spTgt spid="11"/>
                                        </p:tgtEl>
                                      </p:cBhvr>
                                      <p:to x="100000" y="80000"/>
                                    </p:animScale>
                                    <p:animScale>
                                      <p:cBhvr>
                                        <p:cTn id="19" dur="21" decel="50000">
                                          <p:stCondLst>
                                            <p:cond delay="167"/>
                                          </p:stCondLst>
                                        </p:cTn>
                                        <p:tgtEl>
                                          <p:spTgt spid="11"/>
                                        </p:tgtEl>
                                      </p:cBhvr>
                                      <p:to x="100000" y="100000"/>
                                    </p:animScale>
                                    <p:animScale>
                                      <p:cBhvr>
                                        <p:cTn id="20" dur="3">
                                          <p:stCondLst>
                                            <p:cond delay="205"/>
                                          </p:stCondLst>
                                        </p:cTn>
                                        <p:tgtEl>
                                          <p:spTgt spid="11"/>
                                        </p:tgtEl>
                                      </p:cBhvr>
                                      <p:to x="100000" y="90000"/>
                                    </p:animScale>
                                    <p:animScale>
                                      <p:cBhvr>
                                        <p:cTn id="21" dur="21" decel="50000">
                                          <p:stCondLst>
                                            <p:cond delay="209"/>
                                          </p:stCondLst>
                                        </p:cTn>
                                        <p:tgtEl>
                                          <p:spTgt spid="11"/>
                                        </p:tgtEl>
                                      </p:cBhvr>
                                      <p:to x="100000" y="100000"/>
                                    </p:animScale>
                                    <p:animScale>
                                      <p:cBhvr>
                                        <p:cTn id="22" dur="3">
                                          <p:stCondLst>
                                            <p:cond delay="226"/>
                                          </p:stCondLst>
                                        </p:cTn>
                                        <p:tgtEl>
                                          <p:spTgt spid="11"/>
                                        </p:tgtEl>
                                      </p:cBhvr>
                                      <p:to x="100000" y="95000"/>
                                    </p:animScale>
                                    <p:animScale>
                                      <p:cBhvr>
                                        <p:cTn id="23" dur="21" decel="50000">
                                          <p:stCondLst>
                                            <p:cond delay="229"/>
                                          </p:stCondLst>
                                        </p:cTn>
                                        <p:tgtEl>
                                          <p:spTgt spid="11"/>
                                        </p:tgtEl>
                                      </p:cBhvr>
                                      <p:to x="100000" y="100000"/>
                                    </p:animScale>
                                  </p:childTnLst>
                                </p:cTn>
                              </p:par>
                              <p:par>
                                <p:cTn id="24" presetID="21" presetClass="emph" presetSubtype="0" repeatCount="indefinite" fill="hold" nodeType="withEffect">
                                  <p:stCondLst>
                                    <p:cond delay="0"/>
                                  </p:stCondLst>
                                  <p:endCondLst>
                                    <p:cond evt="onNext" delay="0">
                                      <p:tgtEl>
                                        <p:sldTgt/>
                                      </p:tgtEl>
                                    </p:cond>
                                  </p:endCondLst>
                                  <p:iterate type="lt">
                                    <p:tmPct val="1000"/>
                                  </p:iterate>
                                  <p:childTnLst>
                                    <p:animClr clrSpc="hsl" dir="cw">
                                      <p:cBhvr override="childStyle">
                                        <p:cTn id="25" dur="500" fill="hold"/>
                                        <p:tgtEl>
                                          <p:spTgt spid="9">
                                            <p:txEl>
                                              <p:pRg st="0" end="0"/>
                                            </p:txEl>
                                          </p:spTgt>
                                        </p:tgtEl>
                                        <p:attrNameLst>
                                          <p:attrName>style.color</p:attrName>
                                        </p:attrNameLst>
                                      </p:cBhvr>
                                      <p:by>
                                        <p:hsl h="7200000" s="0" l="0"/>
                                      </p:by>
                                    </p:animClr>
                                    <p:animClr clrSpc="hsl" dir="cw">
                                      <p:cBhvr>
                                        <p:cTn id="26" dur="500" fill="hold"/>
                                        <p:tgtEl>
                                          <p:spTgt spid="9">
                                            <p:txEl>
                                              <p:pRg st="0" end="0"/>
                                            </p:txEl>
                                          </p:spTgt>
                                        </p:tgtEl>
                                        <p:attrNameLst>
                                          <p:attrName>fillcolor</p:attrName>
                                        </p:attrNameLst>
                                      </p:cBhvr>
                                      <p:by>
                                        <p:hsl h="7200000" s="0" l="0"/>
                                      </p:by>
                                    </p:animClr>
                                    <p:animClr clrSpc="hsl" dir="cw">
                                      <p:cBhvr>
                                        <p:cTn id="27" dur="500" fill="hold"/>
                                        <p:tgtEl>
                                          <p:spTgt spid="9">
                                            <p:txEl>
                                              <p:pRg st="0" end="0"/>
                                            </p:txEl>
                                          </p:spTgt>
                                        </p:tgtEl>
                                        <p:attrNameLst>
                                          <p:attrName>stroke.color</p:attrName>
                                        </p:attrNameLst>
                                      </p:cBhvr>
                                      <p:by>
                                        <p:hsl h="7200000" s="0" l="0"/>
                                      </p:by>
                                    </p:animClr>
                                    <p:set>
                                      <p:cBhvr>
                                        <p:cTn id="28" dur="500" fill="hold"/>
                                        <p:tgtEl>
                                          <p:spTgt spid="9">
                                            <p:txEl>
                                              <p:pRg st="0" end="0"/>
                                            </p:txEl>
                                          </p:spTgt>
                                        </p:tgtEl>
                                        <p:attrNameLst>
                                          <p:attrName>fill.type</p:attrName>
                                        </p:attrNameLst>
                                      </p:cBhvr>
                                      <p:to>
                                        <p:strVal val="solid"/>
                                      </p:to>
                                    </p:set>
                                  </p:childTnLst>
                                </p:cTn>
                              </p:par>
                            </p:childTnLst>
                          </p:cTn>
                        </p:par>
                        <p:par>
                          <p:cTn id="29" fill="hold">
                            <p:stCondLst>
                              <p:cond delay="760"/>
                            </p:stCondLst>
                            <p:childTnLst>
                              <p:par>
                                <p:cTn id="30" presetID="10" presetClass="entr" presetSubtype="0" fill="hold" grpId="0"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776521" y="1286138"/>
            <a:ext cx="10050278" cy="4867954"/>
          </a:xfrm>
          <a:prstGeom prst="rect">
            <a:avLst/>
          </a:prstGeom>
        </p:spPr>
      </p:pic>
      <p:sp>
        <p:nvSpPr>
          <p:cNvPr id="144" name="Rectangular Callout 143"/>
          <p:cNvSpPr/>
          <p:nvPr/>
        </p:nvSpPr>
        <p:spPr>
          <a:xfrm>
            <a:off x="4984881" y="2466643"/>
            <a:ext cx="940789" cy="1737804"/>
          </a:xfrm>
          <a:prstGeom prst="wedgeRectCallout">
            <a:avLst>
              <a:gd name="adj1" fmla="val -138127"/>
              <a:gd name="adj2" fmla="val -1975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You will use these Task links (Time Tracking, Evaluations &amp; Case logs) later in your progression when you start clinical rotations</a:t>
            </a:r>
          </a:p>
        </p:txBody>
      </p:sp>
      <p:sp>
        <p:nvSpPr>
          <p:cNvPr id="153" name="Title 2"/>
          <p:cNvSpPr txBox="1">
            <a:spLocks/>
          </p:cNvSpPr>
          <p:nvPr/>
        </p:nvSpPr>
        <p:spPr>
          <a:xfrm>
            <a:off x="0" y="366821"/>
            <a:ext cx="10272409" cy="655638"/>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600" b="1" dirty="0">
                <a:latin typeface="Century Gothic" panose="020B0502020202020204" pitchFamily="34" charset="0"/>
              </a:rPr>
              <a:t>What you can do from your Home Page</a:t>
            </a:r>
          </a:p>
        </p:txBody>
      </p:sp>
      <p:sp>
        <p:nvSpPr>
          <p:cNvPr id="154" name="TextBox 153">
            <a:hlinkClick r:id="rId3" action="ppaction://hlinksldjump"/>
          </p:cNvPr>
          <p:cNvSpPr txBox="1"/>
          <p:nvPr/>
        </p:nvSpPr>
        <p:spPr>
          <a:xfrm>
            <a:off x="9601200" y="6351814"/>
            <a:ext cx="1741182" cy="369332"/>
          </a:xfrm>
          <a:prstGeom prst="rect">
            <a:avLst/>
          </a:prstGeom>
          <a:noFill/>
        </p:spPr>
        <p:txBody>
          <a:bodyPr wrap="none" rtlCol="0">
            <a:spAutoFit/>
          </a:bodyPr>
          <a:lstStyle/>
          <a:p>
            <a:r>
              <a:rPr lang="en-US" dirty="0"/>
              <a:t>Back to Menu</a:t>
            </a:r>
          </a:p>
        </p:txBody>
      </p:sp>
      <p:sp>
        <p:nvSpPr>
          <p:cNvPr id="2" name="Date Placeholder 1"/>
          <p:cNvSpPr>
            <a:spLocks noGrp="1"/>
          </p:cNvSpPr>
          <p:nvPr>
            <p:ph type="dt" sz="half" idx="10"/>
          </p:nvPr>
        </p:nvSpPr>
        <p:spPr/>
        <p:txBody>
          <a:bodyPr/>
          <a:lstStyle/>
          <a:p>
            <a:r>
              <a:rPr lang="en-US"/>
              <a:t>08/10/2017</a:t>
            </a:r>
            <a:endParaRPr lang="en-US" dirty="0"/>
          </a:p>
        </p:txBody>
      </p:sp>
      <p:sp>
        <p:nvSpPr>
          <p:cNvPr id="3" name="Slide Number Placeholder 2"/>
          <p:cNvSpPr>
            <a:spLocks noGrp="1"/>
          </p:cNvSpPr>
          <p:nvPr>
            <p:ph type="sldNum" sz="quarter" idx="12"/>
          </p:nvPr>
        </p:nvSpPr>
        <p:spPr/>
        <p:txBody>
          <a:bodyPr/>
          <a:lstStyle/>
          <a:p>
            <a:fld id="{D57F1E4F-1CFF-5643-939E-02111984F565}" type="slidenum">
              <a:rPr lang="en-US" smtClean="0"/>
              <a:t>11</a:t>
            </a:fld>
            <a:endParaRPr lang="en-US" dirty="0"/>
          </a:p>
        </p:txBody>
      </p:sp>
      <p:sp>
        <p:nvSpPr>
          <p:cNvPr id="12" name="Rectangle 11"/>
          <p:cNvSpPr/>
          <p:nvPr/>
        </p:nvSpPr>
        <p:spPr>
          <a:xfrm>
            <a:off x="3159871" y="6286751"/>
            <a:ext cx="5802807" cy="369332"/>
          </a:xfrm>
          <a:prstGeom prst="rect">
            <a:avLst/>
          </a:prstGeom>
        </p:spPr>
        <p:txBody>
          <a:bodyPr wrap="none">
            <a:spAutoFit/>
          </a:bodyPr>
          <a:lstStyle/>
          <a:p>
            <a:r>
              <a:rPr lang="en-US" dirty="0">
                <a:solidFill>
                  <a:srgbClr val="FFFF00"/>
                </a:solidFill>
              </a:rPr>
              <a:t>(Click to advance to next slide throughout this presentation)</a:t>
            </a:r>
          </a:p>
        </p:txBody>
      </p:sp>
      <p:sp>
        <p:nvSpPr>
          <p:cNvPr id="14" name="Rectangular Callout 13"/>
          <p:cNvSpPr/>
          <p:nvPr/>
        </p:nvSpPr>
        <p:spPr>
          <a:xfrm>
            <a:off x="104236" y="3643668"/>
            <a:ext cx="1344571" cy="887605"/>
          </a:xfrm>
          <a:prstGeom prst="wedgeRectCallout">
            <a:avLst>
              <a:gd name="adj1" fmla="val 94915"/>
              <a:gd name="adj2" fmla="val -11618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Click the link “Update this Information” to go to your profile page and make changes</a:t>
            </a:r>
          </a:p>
        </p:txBody>
      </p:sp>
      <p:sp>
        <p:nvSpPr>
          <p:cNvPr id="16" name="Rectangular Callout 15"/>
          <p:cNvSpPr/>
          <p:nvPr/>
        </p:nvSpPr>
        <p:spPr>
          <a:xfrm>
            <a:off x="9030700" y="4889885"/>
            <a:ext cx="1393936" cy="756665"/>
          </a:xfrm>
          <a:prstGeom prst="wedgeRectCallout">
            <a:avLst>
              <a:gd name="adj1" fmla="val -88218"/>
              <a:gd name="adj2" fmla="val 961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t>Links to the Power Point Trainings and Help Docs are found here</a:t>
            </a:r>
          </a:p>
        </p:txBody>
      </p:sp>
      <p:sp>
        <p:nvSpPr>
          <p:cNvPr id="19" name="Rectangular Callout 18"/>
          <p:cNvSpPr/>
          <p:nvPr/>
        </p:nvSpPr>
        <p:spPr>
          <a:xfrm>
            <a:off x="9036143" y="4895333"/>
            <a:ext cx="1393936" cy="756665"/>
          </a:xfrm>
          <a:prstGeom prst="wedgeRectCallout">
            <a:avLst>
              <a:gd name="adj1" fmla="val -149716"/>
              <a:gd name="adj2" fmla="val -18676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t>Links to the Power Point Trainings and Help Docs are found here</a:t>
            </a:r>
          </a:p>
        </p:txBody>
      </p:sp>
      <p:sp>
        <p:nvSpPr>
          <p:cNvPr id="17" name="Rectangular Callout 16"/>
          <p:cNvSpPr/>
          <p:nvPr/>
        </p:nvSpPr>
        <p:spPr>
          <a:xfrm>
            <a:off x="4985386" y="2466643"/>
            <a:ext cx="940789" cy="1737804"/>
          </a:xfrm>
          <a:prstGeom prst="wedgeRectCallout">
            <a:avLst>
              <a:gd name="adj1" fmla="val -154326"/>
              <a:gd name="adj2" fmla="val 1738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You will use these Task links (Time Tracking, Evaluations &amp; Case logs) later in your progression when you start clinical rotations</a:t>
            </a:r>
          </a:p>
        </p:txBody>
      </p:sp>
      <p:sp>
        <p:nvSpPr>
          <p:cNvPr id="18" name="Rectangular Callout 17"/>
          <p:cNvSpPr/>
          <p:nvPr/>
        </p:nvSpPr>
        <p:spPr>
          <a:xfrm>
            <a:off x="4984881" y="2466643"/>
            <a:ext cx="940789" cy="1737804"/>
          </a:xfrm>
          <a:prstGeom prst="wedgeRectCallout">
            <a:avLst>
              <a:gd name="adj1" fmla="val -121928"/>
              <a:gd name="adj2" fmla="val 4730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You will use these Task links (Time Tracking, Evaluations &amp; Case logs) later in your progression when you start clinical rotations</a:t>
            </a:r>
          </a:p>
        </p:txBody>
      </p:sp>
    </p:spTree>
    <p:extLst>
      <p:ext uri="{BB962C8B-B14F-4D97-AF65-F5344CB8AC3E}">
        <p14:creationId xmlns:p14="http://schemas.microsoft.com/office/powerpoint/2010/main" val="50615064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nodeType="withEffect">
                                  <p:stCondLst>
                                    <p:cond delay="0"/>
                                  </p:stCondLst>
                                  <p:endCondLst>
                                    <p:cond evt="onNext" delay="0">
                                      <p:tgtEl>
                                        <p:sldTgt/>
                                      </p:tgtEl>
                                    </p:cond>
                                  </p:endCondLst>
                                  <p:iterate type="lt">
                                    <p:tmPct val="1000"/>
                                  </p:iterate>
                                  <p:childTnLst>
                                    <p:animClr clrSpc="hsl" dir="cw">
                                      <p:cBhvr override="childStyle">
                                        <p:cTn id="6" dur="500" fill="hold"/>
                                        <p:tgtEl>
                                          <p:spTgt spid="12">
                                            <p:txEl>
                                              <p:pRg st="0" end="0"/>
                                            </p:txEl>
                                          </p:spTgt>
                                        </p:tgtEl>
                                        <p:attrNameLst>
                                          <p:attrName>style.color</p:attrName>
                                        </p:attrNameLst>
                                      </p:cBhvr>
                                      <p:by>
                                        <p:hsl h="7200000" s="0" l="0"/>
                                      </p:by>
                                    </p:animClr>
                                    <p:animClr clrSpc="hsl" dir="cw">
                                      <p:cBhvr>
                                        <p:cTn id="7" dur="500" fill="hold"/>
                                        <p:tgtEl>
                                          <p:spTgt spid="12">
                                            <p:txEl>
                                              <p:pRg st="0" end="0"/>
                                            </p:txEl>
                                          </p:spTgt>
                                        </p:tgtEl>
                                        <p:attrNameLst>
                                          <p:attrName>fillcolor</p:attrName>
                                        </p:attrNameLst>
                                      </p:cBhvr>
                                      <p:by>
                                        <p:hsl h="7200000" s="0" l="0"/>
                                      </p:by>
                                    </p:animClr>
                                    <p:animClr clrSpc="hsl" dir="cw">
                                      <p:cBhvr>
                                        <p:cTn id="8" dur="500" fill="hold"/>
                                        <p:tgtEl>
                                          <p:spTgt spid="12">
                                            <p:txEl>
                                              <p:pRg st="0" end="0"/>
                                            </p:txEl>
                                          </p:spTgt>
                                        </p:tgtEl>
                                        <p:attrNameLst>
                                          <p:attrName>stroke.color</p:attrName>
                                        </p:attrNameLst>
                                      </p:cBhvr>
                                      <p:by>
                                        <p:hsl h="7200000" s="0" l="0"/>
                                      </p:by>
                                    </p:animClr>
                                    <p:set>
                                      <p:cBhvr>
                                        <p:cTn id="9" dur="500" fill="hold"/>
                                        <p:tgtEl>
                                          <p:spTgt spid="12">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srcRect l="219" t="17667" r="79244" b="5465"/>
          <a:stretch/>
        </p:blipFill>
        <p:spPr>
          <a:xfrm>
            <a:off x="514533" y="320274"/>
            <a:ext cx="2993777" cy="60229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Title 2"/>
          <p:cNvSpPr>
            <a:spLocks noGrp="1"/>
          </p:cNvSpPr>
          <p:nvPr>
            <p:ph type="title" idx="4294967295"/>
          </p:nvPr>
        </p:nvSpPr>
        <p:spPr>
          <a:xfrm>
            <a:off x="3181738" y="322657"/>
            <a:ext cx="7388246" cy="655638"/>
          </a:xfrm>
        </p:spPr>
        <p:txBody>
          <a:bodyPr/>
          <a:lstStyle/>
          <a:p>
            <a:pPr algn="ctr"/>
            <a:r>
              <a:rPr lang="en-US" sz="2400" b="1" dirty="0">
                <a:latin typeface="Century Gothic" panose="020B0502020202020204" pitchFamily="34" charset="0"/>
              </a:rPr>
              <a:t>Updating your Biographical Info, continued</a:t>
            </a:r>
          </a:p>
        </p:txBody>
      </p:sp>
      <p:sp>
        <p:nvSpPr>
          <p:cNvPr id="8" name="TextBox 7">
            <a:hlinkClick r:id="rId4" action="ppaction://hlinksldjump"/>
          </p:cNvPr>
          <p:cNvSpPr txBox="1"/>
          <p:nvPr/>
        </p:nvSpPr>
        <p:spPr>
          <a:xfrm>
            <a:off x="9601200" y="6351814"/>
            <a:ext cx="1741182" cy="369332"/>
          </a:xfrm>
          <a:prstGeom prst="rect">
            <a:avLst/>
          </a:prstGeom>
          <a:noFill/>
        </p:spPr>
        <p:txBody>
          <a:bodyPr wrap="none" rtlCol="0">
            <a:spAutoFit/>
          </a:bodyPr>
          <a:lstStyle/>
          <a:p>
            <a:r>
              <a:rPr lang="en-US" dirty="0"/>
              <a:t>Back to Menu</a:t>
            </a:r>
          </a:p>
        </p:txBody>
      </p:sp>
      <p:sp>
        <p:nvSpPr>
          <p:cNvPr id="10" name="Rectangular Callout 9"/>
          <p:cNvSpPr/>
          <p:nvPr/>
        </p:nvSpPr>
        <p:spPr>
          <a:xfrm>
            <a:off x="6287726" y="1062763"/>
            <a:ext cx="2434728" cy="1311008"/>
          </a:xfrm>
          <a:prstGeom prst="wedgeRectCallout">
            <a:avLst>
              <a:gd name="adj1" fmla="val -181039"/>
              <a:gd name="adj2" fmla="val 9724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Add information or correct existing entries here…</a:t>
            </a:r>
          </a:p>
        </p:txBody>
      </p:sp>
      <p:sp>
        <p:nvSpPr>
          <p:cNvPr id="7" name="Rectangular Callout 6"/>
          <p:cNvSpPr/>
          <p:nvPr/>
        </p:nvSpPr>
        <p:spPr>
          <a:xfrm>
            <a:off x="7370582" y="3610659"/>
            <a:ext cx="2434728" cy="1311008"/>
          </a:xfrm>
          <a:prstGeom prst="wedgeRectCallout">
            <a:avLst>
              <a:gd name="adj1" fmla="val -314456"/>
              <a:gd name="adj2" fmla="val 1436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When you have finished, click the “Update” button to save your changes.</a:t>
            </a:r>
          </a:p>
        </p:txBody>
      </p:sp>
      <p:sp>
        <p:nvSpPr>
          <p:cNvPr id="4" name="Date Placeholder 3"/>
          <p:cNvSpPr>
            <a:spLocks noGrp="1"/>
          </p:cNvSpPr>
          <p:nvPr>
            <p:ph type="dt" sz="half" idx="10"/>
          </p:nvPr>
        </p:nvSpPr>
        <p:spPr/>
        <p:txBody>
          <a:bodyPr/>
          <a:lstStyle/>
          <a:p>
            <a:r>
              <a:rPr lang="en-US"/>
              <a:t>08/10/2017</a:t>
            </a:r>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12</a:t>
            </a:fld>
            <a:endParaRPr lang="en-US" dirty="0"/>
          </a:p>
        </p:txBody>
      </p:sp>
      <p:sp>
        <p:nvSpPr>
          <p:cNvPr id="9" name="Rectangle 8"/>
          <p:cNvSpPr/>
          <p:nvPr/>
        </p:nvSpPr>
        <p:spPr>
          <a:xfrm>
            <a:off x="3798393" y="6343203"/>
            <a:ext cx="5802807" cy="369332"/>
          </a:xfrm>
          <a:prstGeom prst="rect">
            <a:avLst/>
          </a:prstGeom>
        </p:spPr>
        <p:txBody>
          <a:bodyPr wrap="none">
            <a:spAutoFit/>
          </a:bodyPr>
          <a:lstStyle/>
          <a:p>
            <a:r>
              <a:rPr lang="en-US" dirty="0">
                <a:solidFill>
                  <a:srgbClr val="FFFF00"/>
                </a:solidFill>
              </a:rPr>
              <a:t>(Click to advance to next slide throughout this presentation)</a:t>
            </a:r>
          </a:p>
        </p:txBody>
      </p:sp>
    </p:spTree>
    <p:extLst>
      <p:ext uri="{BB962C8B-B14F-4D97-AF65-F5344CB8AC3E}">
        <p14:creationId xmlns:p14="http://schemas.microsoft.com/office/powerpoint/2010/main" val="55674701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fltVal val="0"/>
                                          </p:val>
                                        </p:tav>
                                        <p:tav tm="100000">
                                          <p:val>
                                            <p:strVal val="#ppt_w"/>
                                          </p:val>
                                        </p:tav>
                                      </p:tavLst>
                                    </p:anim>
                                    <p:anim calcmode="lin" valueType="num">
                                      <p:cBhvr>
                                        <p:cTn id="15" dur="1000" fill="hold"/>
                                        <p:tgtEl>
                                          <p:spTgt spid="7"/>
                                        </p:tgtEl>
                                        <p:attrNameLst>
                                          <p:attrName>ppt_h</p:attrName>
                                        </p:attrNameLst>
                                      </p:cBhvr>
                                      <p:tavLst>
                                        <p:tav tm="0">
                                          <p:val>
                                            <p:fltVal val="0"/>
                                          </p:val>
                                        </p:tav>
                                        <p:tav tm="100000">
                                          <p:val>
                                            <p:strVal val="#ppt_h"/>
                                          </p:val>
                                        </p:tav>
                                      </p:tavLst>
                                    </p:anim>
                                    <p:anim calcmode="lin" valueType="num">
                                      <p:cBhvr>
                                        <p:cTn id="16" dur="1000" fill="hold"/>
                                        <p:tgtEl>
                                          <p:spTgt spid="7"/>
                                        </p:tgtEl>
                                        <p:attrNameLst>
                                          <p:attrName>style.rotation</p:attrName>
                                        </p:attrNameLst>
                                      </p:cBhvr>
                                      <p:tavLst>
                                        <p:tav tm="0">
                                          <p:val>
                                            <p:fltVal val="90"/>
                                          </p:val>
                                        </p:tav>
                                        <p:tav tm="100000">
                                          <p:val>
                                            <p:fltVal val="0"/>
                                          </p:val>
                                        </p:tav>
                                      </p:tavLst>
                                    </p:anim>
                                    <p:animEffect transition="in" filter="fade">
                                      <p:cBhvr>
                                        <p:cTn id="17" dur="1000"/>
                                        <p:tgtEl>
                                          <p:spTgt spid="7"/>
                                        </p:tgtEl>
                                      </p:cBhvr>
                                    </p:animEffect>
                                  </p:childTnLst>
                                </p:cTn>
                              </p:par>
                              <p:par>
                                <p:cTn id="18" presetID="21" presetClass="emph" presetSubtype="0" repeatCount="indefinite" fill="hold" nodeType="withEffect">
                                  <p:stCondLst>
                                    <p:cond delay="0"/>
                                  </p:stCondLst>
                                  <p:endCondLst>
                                    <p:cond evt="onNext" delay="0">
                                      <p:tgtEl>
                                        <p:sldTgt/>
                                      </p:tgtEl>
                                    </p:cond>
                                  </p:endCondLst>
                                  <p:iterate type="lt">
                                    <p:tmPct val="1000"/>
                                  </p:iterate>
                                  <p:childTnLst>
                                    <p:animClr clrSpc="hsl" dir="cw">
                                      <p:cBhvr override="childStyle">
                                        <p:cTn id="19" dur="500" fill="hold"/>
                                        <p:tgtEl>
                                          <p:spTgt spid="9">
                                            <p:txEl>
                                              <p:pRg st="0" end="0"/>
                                            </p:txEl>
                                          </p:spTgt>
                                        </p:tgtEl>
                                        <p:attrNameLst>
                                          <p:attrName>style.color</p:attrName>
                                        </p:attrNameLst>
                                      </p:cBhvr>
                                      <p:by>
                                        <p:hsl h="7200000" s="0" l="0"/>
                                      </p:by>
                                    </p:animClr>
                                    <p:animClr clrSpc="hsl" dir="cw">
                                      <p:cBhvr>
                                        <p:cTn id="20" dur="500" fill="hold"/>
                                        <p:tgtEl>
                                          <p:spTgt spid="9">
                                            <p:txEl>
                                              <p:pRg st="0" end="0"/>
                                            </p:txEl>
                                          </p:spTgt>
                                        </p:tgtEl>
                                        <p:attrNameLst>
                                          <p:attrName>fillcolor</p:attrName>
                                        </p:attrNameLst>
                                      </p:cBhvr>
                                      <p:by>
                                        <p:hsl h="7200000" s="0" l="0"/>
                                      </p:by>
                                    </p:animClr>
                                    <p:animClr clrSpc="hsl" dir="cw">
                                      <p:cBhvr>
                                        <p:cTn id="21" dur="500" fill="hold"/>
                                        <p:tgtEl>
                                          <p:spTgt spid="9">
                                            <p:txEl>
                                              <p:pRg st="0" end="0"/>
                                            </p:txEl>
                                          </p:spTgt>
                                        </p:tgtEl>
                                        <p:attrNameLst>
                                          <p:attrName>stroke.color</p:attrName>
                                        </p:attrNameLst>
                                      </p:cBhvr>
                                      <p:by>
                                        <p:hsl h="7200000" s="0" l="0"/>
                                      </p:by>
                                    </p:animClr>
                                    <p:set>
                                      <p:cBhvr>
                                        <p:cTn id="22" dur="500" fill="hold"/>
                                        <p:tgtEl>
                                          <p:spTgt spid="9">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1797" y="232162"/>
            <a:ext cx="9299994" cy="894819"/>
          </a:xfrm>
        </p:spPr>
        <p:txBody>
          <a:bodyPr/>
          <a:lstStyle/>
          <a:p>
            <a:pPr lvl="0" algn="ctr"/>
            <a:r>
              <a:rPr lang="en-US" dirty="0">
                <a:latin typeface="Century Gothic" panose="020B0502020202020204" pitchFamily="34" charset="0"/>
              </a:rPr>
              <a:t>Your Passport</a:t>
            </a:r>
          </a:p>
        </p:txBody>
      </p:sp>
      <p:sp>
        <p:nvSpPr>
          <p:cNvPr id="4" name="TextBox 3">
            <a:hlinkClick r:id="rId2" action="ppaction://hlinksldjump"/>
          </p:cNvPr>
          <p:cNvSpPr txBox="1"/>
          <p:nvPr/>
        </p:nvSpPr>
        <p:spPr>
          <a:xfrm>
            <a:off x="9601200" y="6351814"/>
            <a:ext cx="1741182" cy="369332"/>
          </a:xfrm>
          <a:prstGeom prst="rect">
            <a:avLst/>
          </a:prstGeom>
          <a:noFill/>
        </p:spPr>
        <p:txBody>
          <a:bodyPr wrap="none" rtlCol="0">
            <a:spAutoFit/>
          </a:bodyPr>
          <a:lstStyle/>
          <a:p>
            <a:r>
              <a:rPr lang="en-US" dirty="0"/>
              <a:t>Back to Menu</a:t>
            </a:r>
          </a:p>
        </p:txBody>
      </p:sp>
      <p:sp>
        <p:nvSpPr>
          <p:cNvPr id="3" name="Date Placeholder 2"/>
          <p:cNvSpPr>
            <a:spLocks noGrp="1"/>
          </p:cNvSpPr>
          <p:nvPr>
            <p:ph type="dt" sz="half" idx="10"/>
          </p:nvPr>
        </p:nvSpPr>
        <p:spPr/>
        <p:txBody>
          <a:bodyPr/>
          <a:lstStyle/>
          <a:p>
            <a:r>
              <a:rPr lang="en-US"/>
              <a:t>08/10/2017</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13</a:t>
            </a:fld>
            <a:endParaRPr lang="en-US" dirty="0"/>
          </a:p>
        </p:txBody>
      </p:sp>
      <p:sp>
        <p:nvSpPr>
          <p:cNvPr id="7" name="Rectangle 6"/>
          <p:cNvSpPr/>
          <p:nvPr/>
        </p:nvSpPr>
        <p:spPr>
          <a:xfrm>
            <a:off x="503853" y="1552462"/>
            <a:ext cx="9848687" cy="3378104"/>
          </a:xfrm>
          <a:prstGeom prst="rect">
            <a:avLst/>
          </a:prstGeom>
        </p:spPr>
        <p:txBody>
          <a:bodyPr wrap="square">
            <a:spAutoFit/>
          </a:bodyPr>
          <a:lstStyle/>
          <a:p>
            <a:pPr>
              <a:lnSpc>
                <a:spcPct val="150000"/>
              </a:lnSpc>
              <a:buClr>
                <a:schemeClr val="accent1">
                  <a:lumMod val="60000"/>
                  <a:lumOff val="40000"/>
                </a:schemeClr>
              </a:buClr>
            </a:pPr>
            <a:r>
              <a:rPr lang="en-US" sz="1600" dirty="0"/>
              <a:t>The WSU Graduate Student passport is a set of requirements that the student must keep current </a:t>
            </a:r>
            <a:r>
              <a:rPr lang="en-US" sz="1600" b="1" i="1" dirty="0"/>
              <a:t>from the first day of school until graduation</a:t>
            </a:r>
            <a:r>
              <a:rPr lang="en-US" sz="1600" dirty="0"/>
              <a:t>. </a:t>
            </a:r>
            <a:r>
              <a:rPr lang="en-US" sz="1600" b="1" dirty="0"/>
              <a:t>The WSU student passport requirements are determined by a regional consortia, which is comprised of healthcare organizations, educational institutions and other entities.  The consortia has many functions, one of which is to set the ‘passport’ requirements, a foundational set of preclinical requirements for nursing programs in the region.  The ultimate goal of these requirements is to protect the health and safety of both the student, and the patients and staff the student comes into contact with during their learning experiences at WSU CON.  The consortia reviews evidence based data and best practices in the healthcare industry, making changes to the passport requirements annually.   We have contractual obligations with our healthcare partners/clinical sites to adhere to the requirements in the passport set forth by the coalition.</a:t>
            </a:r>
          </a:p>
        </p:txBody>
      </p:sp>
      <p:sp>
        <p:nvSpPr>
          <p:cNvPr id="8" name="Rectangle 7"/>
          <p:cNvSpPr/>
          <p:nvPr/>
        </p:nvSpPr>
        <p:spPr>
          <a:xfrm>
            <a:off x="3194595" y="6198358"/>
            <a:ext cx="5802807" cy="369332"/>
          </a:xfrm>
          <a:prstGeom prst="rect">
            <a:avLst/>
          </a:prstGeom>
        </p:spPr>
        <p:txBody>
          <a:bodyPr wrap="none">
            <a:spAutoFit/>
          </a:bodyPr>
          <a:lstStyle/>
          <a:p>
            <a:r>
              <a:rPr lang="en-US" dirty="0">
                <a:solidFill>
                  <a:srgbClr val="FFFF00"/>
                </a:solidFill>
              </a:rPr>
              <a:t>(Click to advance to next slide throughout this presentation)</a:t>
            </a:r>
          </a:p>
        </p:txBody>
      </p:sp>
    </p:spTree>
    <p:extLst>
      <p:ext uri="{BB962C8B-B14F-4D97-AF65-F5344CB8AC3E}">
        <p14:creationId xmlns:p14="http://schemas.microsoft.com/office/powerpoint/2010/main" val="389395693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250"/>
                                        <p:tgtEl>
                                          <p:spTgt spid="7">
                                            <p:txEl>
                                              <p:pRg st="0" end="0"/>
                                            </p:txEl>
                                          </p:spTgt>
                                        </p:tgtEl>
                                      </p:cBhvr>
                                    </p:animEffect>
                                  </p:childTnLst>
                                </p:cTn>
                              </p:par>
                              <p:par>
                                <p:cTn id="8" presetID="21" presetClass="emph" presetSubtype="0" repeatCount="indefinite" fill="hold" nodeType="withEffect">
                                  <p:stCondLst>
                                    <p:cond delay="0"/>
                                  </p:stCondLst>
                                  <p:endCondLst>
                                    <p:cond evt="onNext" delay="0">
                                      <p:tgtEl>
                                        <p:sldTgt/>
                                      </p:tgtEl>
                                    </p:cond>
                                  </p:endCondLst>
                                  <p:iterate type="lt">
                                    <p:tmPct val="1000"/>
                                  </p:iterate>
                                  <p:childTnLst>
                                    <p:animClr clrSpc="hsl" dir="cw">
                                      <p:cBhvr override="childStyle">
                                        <p:cTn id="9" dur="500" fill="hold"/>
                                        <p:tgtEl>
                                          <p:spTgt spid="8">
                                            <p:txEl>
                                              <p:pRg st="0" end="0"/>
                                            </p:txEl>
                                          </p:spTgt>
                                        </p:tgtEl>
                                        <p:attrNameLst>
                                          <p:attrName>style.color</p:attrName>
                                        </p:attrNameLst>
                                      </p:cBhvr>
                                      <p:by>
                                        <p:hsl h="7200000" s="0" l="0"/>
                                      </p:by>
                                    </p:animClr>
                                    <p:animClr clrSpc="hsl" dir="cw">
                                      <p:cBhvr>
                                        <p:cTn id="10" dur="500" fill="hold"/>
                                        <p:tgtEl>
                                          <p:spTgt spid="8">
                                            <p:txEl>
                                              <p:pRg st="0" end="0"/>
                                            </p:txEl>
                                          </p:spTgt>
                                        </p:tgtEl>
                                        <p:attrNameLst>
                                          <p:attrName>fillcolor</p:attrName>
                                        </p:attrNameLst>
                                      </p:cBhvr>
                                      <p:by>
                                        <p:hsl h="7200000" s="0" l="0"/>
                                      </p:by>
                                    </p:animClr>
                                    <p:animClr clrSpc="hsl" dir="cw">
                                      <p:cBhvr>
                                        <p:cTn id="11" dur="500" fill="hold"/>
                                        <p:tgtEl>
                                          <p:spTgt spid="8">
                                            <p:txEl>
                                              <p:pRg st="0" end="0"/>
                                            </p:txEl>
                                          </p:spTgt>
                                        </p:tgtEl>
                                        <p:attrNameLst>
                                          <p:attrName>stroke.color</p:attrName>
                                        </p:attrNameLst>
                                      </p:cBhvr>
                                      <p:by>
                                        <p:hsl h="7200000" s="0" l="0"/>
                                      </p:by>
                                    </p:animClr>
                                    <p:set>
                                      <p:cBhvr>
                                        <p:cTn id="12" dur="500" fill="hold"/>
                                        <p:tgtEl>
                                          <p:spTgt spid="8">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9459" y="342211"/>
            <a:ext cx="9299994" cy="894819"/>
          </a:xfrm>
        </p:spPr>
        <p:txBody>
          <a:bodyPr/>
          <a:lstStyle/>
          <a:p>
            <a:pPr lvl="0" algn="ctr"/>
            <a:r>
              <a:rPr lang="en-US" dirty="0">
                <a:latin typeface="Century Gothic" panose="020B0502020202020204" pitchFamily="34" charset="0"/>
              </a:rPr>
              <a:t>Passport Requirements</a:t>
            </a:r>
          </a:p>
        </p:txBody>
      </p:sp>
      <p:sp>
        <p:nvSpPr>
          <p:cNvPr id="4" name="TextBox 3">
            <a:hlinkClick r:id="rId2" action="ppaction://hlinksldjump"/>
          </p:cNvPr>
          <p:cNvSpPr txBox="1"/>
          <p:nvPr/>
        </p:nvSpPr>
        <p:spPr>
          <a:xfrm>
            <a:off x="9601200" y="6351814"/>
            <a:ext cx="1741182" cy="369332"/>
          </a:xfrm>
          <a:prstGeom prst="rect">
            <a:avLst/>
          </a:prstGeom>
          <a:noFill/>
        </p:spPr>
        <p:txBody>
          <a:bodyPr wrap="none" rtlCol="0">
            <a:spAutoFit/>
          </a:bodyPr>
          <a:lstStyle/>
          <a:p>
            <a:r>
              <a:rPr lang="en-US" dirty="0"/>
              <a:t>Back to Menu</a:t>
            </a:r>
          </a:p>
        </p:txBody>
      </p:sp>
      <p:sp>
        <p:nvSpPr>
          <p:cNvPr id="3" name="Date Placeholder 2"/>
          <p:cNvSpPr>
            <a:spLocks noGrp="1"/>
          </p:cNvSpPr>
          <p:nvPr>
            <p:ph type="dt" sz="half" idx="10"/>
          </p:nvPr>
        </p:nvSpPr>
        <p:spPr/>
        <p:txBody>
          <a:bodyPr/>
          <a:lstStyle/>
          <a:p>
            <a:r>
              <a:rPr lang="en-US"/>
              <a:t>08/10/2017</a:t>
            </a:r>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14</a:t>
            </a:fld>
            <a:endParaRPr lang="en-US" dirty="0"/>
          </a:p>
        </p:txBody>
      </p:sp>
      <p:sp>
        <p:nvSpPr>
          <p:cNvPr id="8" name="Rectangle 7"/>
          <p:cNvSpPr/>
          <p:nvPr/>
        </p:nvSpPr>
        <p:spPr>
          <a:xfrm>
            <a:off x="3194595" y="6198358"/>
            <a:ext cx="5802807" cy="369332"/>
          </a:xfrm>
          <a:prstGeom prst="rect">
            <a:avLst/>
          </a:prstGeom>
        </p:spPr>
        <p:txBody>
          <a:bodyPr wrap="none">
            <a:spAutoFit/>
          </a:bodyPr>
          <a:lstStyle/>
          <a:p>
            <a:r>
              <a:rPr lang="en-US" dirty="0">
                <a:solidFill>
                  <a:srgbClr val="FFFF00"/>
                </a:solidFill>
              </a:rPr>
              <a:t>(Click to advance to next slide throughout this presentation)</a:t>
            </a:r>
          </a:p>
        </p:txBody>
      </p:sp>
      <p:sp>
        <p:nvSpPr>
          <p:cNvPr id="9" name="TextBox 8"/>
          <p:cNvSpPr txBox="1"/>
          <p:nvPr/>
        </p:nvSpPr>
        <p:spPr>
          <a:xfrm>
            <a:off x="582706" y="1565440"/>
            <a:ext cx="9876747" cy="4524315"/>
          </a:xfrm>
          <a:prstGeom prst="rect">
            <a:avLst/>
          </a:prstGeom>
          <a:noFill/>
        </p:spPr>
        <p:txBody>
          <a:bodyPr wrap="square" rtlCol="0">
            <a:spAutoFit/>
          </a:bodyPr>
          <a:lstStyle/>
          <a:p>
            <a:pPr marL="742950" lvl="1" indent="-285750">
              <a:buClr>
                <a:srgbClr val="FF0000"/>
              </a:buClr>
              <a:buFont typeface="Wingdings" panose="05000000000000000000" pitchFamily="2" charset="2"/>
              <a:buChar char="Ø"/>
            </a:pPr>
            <a:r>
              <a:rPr lang="en-US" sz="2400" dirty="0"/>
              <a:t>All passport requirements and a description of their required supporting documentation can be found by going to: </a:t>
            </a:r>
            <a:br>
              <a:rPr lang="en-US" sz="2400" dirty="0"/>
            </a:br>
            <a:r>
              <a:rPr lang="en-US" sz="2400" u="sng" dirty="0">
                <a:hlinkClick r:id="rId3"/>
              </a:rPr>
              <a:t>https://nursing.wsu.edu/current/admitted-students/</a:t>
            </a:r>
            <a:r>
              <a:rPr lang="en-US" sz="2400" dirty="0"/>
              <a:t> , selecting your program, and then navigating to “Requirements.” </a:t>
            </a:r>
          </a:p>
          <a:p>
            <a:pPr marL="742950" lvl="1" indent="-285750">
              <a:buClr>
                <a:srgbClr val="FF0000"/>
              </a:buClr>
              <a:buFont typeface="Wingdings" panose="05000000000000000000" pitchFamily="2" charset="2"/>
              <a:buChar char="Ø"/>
            </a:pPr>
            <a:r>
              <a:rPr lang="en-US" sz="2400" dirty="0"/>
              <a:t>Students are responsible for uploading the dates and ANY required documentation into E*Value for all required passport items</a:t>
            </a:r>
          </a:p>
          <a:p>
            <a:pPr marL="742950" lvl="1" indent="-285750">
              <a:buClr>
                <a:srgbClr val="FF0000"/>
              </a:buClr>
              <a:buFont typeface="Wingdings" panose="05000000000000000000" pitchFamily="2" charset="2"/>
              <a:buChar char="Ø"/>
            </a:pPr>
            <a:r>
              <a:rPr lang="en-US" sz="2400" dirty="0"/>
              <a:t>A current passport is crucial during rotations, in part to fulfill our contractual obligations with clinical sites</a:t>
            </a:r>
          </a:p>
          <a:p>
            <a:pPr marL="742950" lvl="1" indent="-285750">
              <a:buClr>
                <a:srgbClr val="FF0000"/>
              </a:buClr>
              <a:buFont typeface="Wingdings" panose="05000000000000000000" pitchFamily="2" charset="2"/>
              <a:buChar char="Ø"/>
            </a:pPr>
            <a:r>
              <a:rPr lang="en-US" sz="2400" dirty="0"/>
              <a:t>Staff at the Spokane, Vancouver and Tri-Cities campuses verify that information uploaded by students meets requirements, and assist students as needed</a:t>
            </a:r>
          </a:p>
          <a:p>
            <a:pPr>
              <a:buClr>
                <a:schemeClr val="accent1">
                  <a:lumMod val="60000"/>
                  <a:lumOff val="40000"/>
                </a:schemeClr>
              </a:buClr>
            </a:pPr>
            <a:endParaRPr lang="en-US" sz="2400" dirty="0"/>
          </a:p>
        </p:txBody>
      </p:sp>
    </p:spTree>
    <p:extLst>
      <p:ext uri="{BB962C8B-B14F-4D97-AF65-F5344CB8AC3E}">
        <p14:creationId xmlns:p14="http://schemas.microsoft.com/office/powerpoint/2010/main" val="162665533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nodeType="withEffect">
                                  <p:stCondLst>
                                    <p:cond delay="0"/>
                                  </p:stCondLst>
                                  <p:endCondLst>
                                    <p:cond evt="onNext" delay="0">
                                      <p:tgtEl>
                                        <p:sldTgt/>
                                      </p:tgtEl>
                                    </p:cond>
                                  </p:endCondLst>
                                  <p:iterate type="lt">
                                    <p:tmPct val="1000"/>
                                  </p:iterate>
                                  <p:childTnLst>
                                    <p:animClr clrSpc="hsl" dir="cw">
                                      <p:cBhvr override="childStyle">
                                        <p:cTn id="6" dur="500" fill="hold"/>
                                        <p:tgtEl>
                                          <p:spTgt spid="8">
                                            <p:txEl>
                                              <p:pRg st="0" end="0"/>
                                            </p:txEl>
                                          </p:spTgt>
                                        </p:tgtEl>
                                        <p:attrNameLst>
                                          <p:attrName>style.color</p:attrName>
                                        </p:attrNameLst>
                                      </p:cBhvr>
                                      <p:by>
                                        <p:hsl h="7200000" s="0" l="0"/>
                                      </p:by>
                                    </p:animClr>
                                    <p:animClr clrSpc="hsl" dir="cw">
                                      <p:cBhvr>
                                        <p:cTn id="7" dur="500" fill="hold"/>
                                        <p:tgtEl>
                                          <p:spTgt spid="8">
                                            <p:txEl>
                                              <p:pRg st="0" end="0"/>
                                            </p:txEl>
                                          </p:spTgt>
                                        </p:tgtEl>
                                        <p:attrNameLst>
                                          <p:attrName>fillcolor</p:attrName>
                                        </p:attrNameLst>
                                      </p:cBhvr>
                                      <p:by>
                                        <p:hsl h="7200000" s="0" l="0"/>
                                      </p:by>
                                    </p:animClr>
                                    <p:animClr clrSpc="hsl" dir="cw">
                                      <p:cBhvr>
                                        <p:cTn id="8" dur="500" fill="hold"/>
                                        <p:tgtEl>
                                          <p:spTgt spid="8">
                                            <p:txEl>
                                              <p:pRg st="0" end="0"/>
                                            </p:txEl>
                                          </p:spTgt>
                                        </p:tgtEl>
                                        <p:attrNameLst>
                                          <p:attrName>stroke.color</p:attrName>
                                        </p:attrNameLst>
                                      </p:cBhvr>
                                      <p:by>
                                        <p:hsl h="7200000" s="0" l="0"/>
                                      </p:by>
                                    </p:animClr>
                                    <p:set>
                                      <p:cBhvr>
                                        <p:cTn id="9" dur="500" fill="hold"/>
                                        <p:tgtEl>
                                          <p:spTgt spid="8">
                                            <p:txEl>
                                              <p:pRg st="0" end="0"/>
                                            </p:txEl>
                                          </p:spTgt>
                                        </p:tgtEl>
                                        <p:attrNameLst>
                                          <p:attrName>fill.type</p:attrName>
                                        </p:attrNameLst>
                                      </p:cBhvr>
                                      <p:to>
                                        <p:strVal val="solid"/>
                                      </p:to>
                                    </p:set>
                                  </p:childTnLst>
                                </p:cTn>
                              </p:par>
                              <p:par>
                                <p:cTn id="10" presetID="31" presetClass="entr" presetSubtype="0" fill="hold" nodeType="with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 calcmode="lin" valueType="num">
                                      <p:cBhvr>
                                        <p:cTn id="12" dur="250" fill="hold"/>
                                        <p:tgtEl>
                                          <p:spTgt spid="9">
                                            <p:txEl>
                                              <p:pRg st="0" end="0"/>
                                            </p:txEl>
                                          </p:spTgt>
                                        </p:tgtEl>
                                        <p:attrNameLst>
                                          <p:attrName>ppt_w</p:attrName>
                                        </p:attrNameLst>
                                      </p:cBhvr>
                                      <p:tavLst>
                                        <p:tav tm="0">
                                          <p:val>
                                            <p:fltVal val="0"/>
                                          </p:val>
                                        </p:tav>
                                        <p:tav tm="100000">
                                          <p:val>
                                            <p:strVal val="#ppt_w"/>
                                          </p:val>
                                        </p:tav>
                                      </p:tavLst>
                                    </p:anim>
                                    <p:anim calcmode="lin" valueType="num">
                                      <p:cBhvr>
                                        <p:cTn id="13" dur="250" fill="hold"/>
                                        <p:tgtEl>
                                          <p:spTgt spid="9">
                                            <p:txEl>
                                              <p:pRg st="0" end="0"/>
                                            </p:txEl>
                                          </p:spTgt>
                                        </p:tgtEl>
                                        <p:attrNameLst>
                                          <p:attrName>ppt_h</p:attrName>
                                        </p:attrNameLst>
                                      </p:cBhvr>
                                      <p:tavLst>
                                        <p:tav tm="0">
                                          <p:val>
                                            <p:fltVal val="0"/>
                                          </p:val>
                                        </p:tav>
                                        <p:tav tm="100000">
                                          <p:val>
                                            <p:strVal val="#ppt_h"/>
                                          </p:val>
                                        </p:tav>
                                      </p:tavLst>
                                    </p:anim>
                                    <p:anim calcmode="lin" valueType="num">
                                      <p:cBhvr>
                                        <p:cTn id="14" dur="250" fill="hold"/>
                                        <p:tgtEl>
                                          <p:spTgt spid="9">
                                            <p:txEl>
                                              <p:pRg st="0" end="0"/>
                                            </p:txEl>
                                          </p:spTgt>
                                        </p:tgtEl>
                                        <p:attrNameLst>
                                          <p:attrName>style.rotation</p:attrName>
                                        </p:attrNameLst>
                                      </p:cBhvr>
                                      <p:tavLst>
                                        <p:tav tm="0">
                                          <p:val>
                                            <p:fltVal val="90"/>
                                          </p:val>
                                        </p:tav>
                                        <p:tav tm="100000">
                                          <p:val>
                                            <p:fltVal val="0"/>
                                          </p:val>
                                        </p:tav>
                                      </p:tavLst>
                                    </p:anim>
                                    <p:animEffect transition="in" filter="fade">
                                      <p:cBhvr>
                                        <p:cTn id="15" dur="250"/>
                                        <p:tgtEl>
                                          <p:spTgt spid="9">
                                            <p:txEl>
                                              <p:pRg st="0" end="0"/>
                                            </p:txEl>
                                          </p:spTgt>
                                        </p:tgtEl>
                                      </p:cBhvr>
                                    </p:animEffect>
                                  </p:childTnLst>
                                </p:cTn>
                              </p:par>
                              <p:par>
                                <p:cTn id="16" presetID="31" presetClass="entr" presetSubtype="0" fill="hold" nodeType="withEffect">
                                  <p:stCondLst>
                                    <p:cond delay="0"/>
                                  </p:stCondLst>
                                  <p:childTnLst>
                                    <p:set>
                                      <p:cBhvr>
                                        <p:cTn id="17" dur="1" fill="hold">
                                          <p:stCondLst>
                                            <p:cond delay="0"/>
                                          </p:stCondLst>
                                        </p:cTn>
                                        <p:tgtEl>
                                          <p:spTgt spid="9">
                                            <p:txEl>
                                              <p:pRg st="1" end="1"/>
                                            </p:txEl>
                                          </p:spTgt>
                                        </p:tgtEl>
                                        <p:attrNameLst>
                                          <p:attrName>style.visibility</p:attrName>
                                        </p:attrNameLst>
                                      </p:cBhvr>
                                      <p:to>
                                        <p:strVal val="visible"/>
                                      </p:to>
                                    </p:set>
                                    <p:anim calcmode="lin" valueType="num">
                                      <p:cBhvr>
                                        <p:cTn id="18" dur="250" fill="hold"/>
                                        <p:tgtEl>
                                          <p:spTgt spid="9">
                                            <p:txEl>
                                              <p:pRg st="1" end="1"/>
                                            </p:txEl>
                                          </p:spTgt>
                                        </p:tgtEl>
                                        <p:attrNameLst>
                                          <p:attrName>ppt_w</p:attrName>
                                        </p:attrNameLst>
                                      </p:cBhvr>
                                      <p:tavLst>
                                        <p:tav tm="0">
                                          <p:val>
                                            <p:fltVal val="0"/>
                                          </p:val>
                                        </p:tav>
                                        <p:tav tm="100000">
                                          <p:val>
                                            <p:strVal val="#ppt_w"/>
                                          </p:val>
                                        </p:tav>
                                      </p:tavLst>
                                    </p:anim>
                                    <p:anim calcmode="lin" valueType="num">
                                      <p:cBhvr>
                                        <p:cTn id="19" dur="250" fill="hold"/>
                                        <p:tgtEl>
                                          <p:spTgt spid="9">
                                            <p:txEl>
                                              <p:pRg st="1" end="1"/>
                                            </p:txEl>
                                          </p:spTgt>
                                        </p:tgtEl>
                                        <p:attrNameLst>
                                          <p:attrName>ppt_h</p:attrName>
                                        </p:attrNameLst>
                                      </p:cBhvr>
                                      <p:tavLst>
                                        <p:tav tm="0">
                                          <p:val>
                                            <p:fltVal val="0"/>
                                          </p:val>
                                        </p:tav>
                                        <p:tav tm="100000">
                                          <p:val>
                                            <p:strVal val="#ppt_h"/>
                                          </p:val>
                                        </p:tav>
                                      </p:tavLst>
                                    </p:anim>
                                    <p:anim calcmode="lin" valueType="num">
                                      <p:cBhvr>
                                        <p:cTn id="20" dur="250" fill="hold"/>
                                        <p:tgtEl>
                                          <p:spTgt spid="9">
                                            <p:txEl>
                                              <p:pRg st="1" end="1"/>
                                            </p:txEl>
                                          </p:spTgt>
                                        </p:tgtEl>
                                        <p:attrNameLst>
                                          <p:attrName>style.rotation</p:attrName>
                                        </p:attrNameLst>
                                      </p:cBhvr>
                                      <p:tavLst>
                                        <p:tav tm="0">
                                          <p:val>
                                            <p:fltVal val="90"/>
                                          </p:val>
                                        </p:tav>
                                        <p:tav tm="100000">
                                          <p:val>
                                            <p:fltVal val="0"/>
                                          </p:val>
                                        </p:tav>
                                      </p:tavLst>
                                    </p:anim>
                                    <p:animEffect transition="in" filter="fade">
                                      <p:cBhvr>
                                        <p:cTn id="21" dur="250"/>
                                        <p:tgtEl>
                                          <p:spTgt spid="9">
                                            <p:txEl>
                                              <p:pRg st="1" end="1"/>
                                            </p:txEl>
                                          </p:spTgt>
                                        </p:tgtEl>
                                      </p:cBhvr>
                                    </p:animEffect>
                                  </p:childTnLst>
                                </p:cTn>
                              </p:par>
                              <p:par>
                                <p:cTn id="22" presetID="31" presetClass="entr" presetSubtype="0" fill="hold" nodeType="withEffect">
                                  <p:stCondLst>
                                    <p:cond delay="0"/>
                                  </p:stCondLst>
                                  <p:childTnLst>
                                    <p:set>
                                      <p:cBhvr>
                                        <p:cTn id="23" dur="1" fill="hold">
                                          <p:stCondLst>
                                            <p:cond delay="0"/>
                                          </p:stCondLst>
                                        </p:cTn>
                                        <p:tgtEl>
                                          <p:spTgt spid="9">
                                            <p:txEl>
                                              <p:pRg st="2" end="2"/>
                                            </p:txEl>
                                          </p:spTgt>
                                        </p:tgtEl>
                                        <p:attrNameLst>
                                          <p:attrName>style.visibility</p:attrName>
                                        </p:attrNameLst>
                                      </p:cBhvr>
                                      <p:to>
                                        <p:strVal val="visible"/>
                                      </p:to>
                                    </p:set>
                                    <p:anim calcmode="lin" valueType="num">
                                      <p:cBhvr>
                                        <p:cTn id="24" dur="250" fill="hold"/>
                                        <p:tgtEl>
                                          <p:spTgt spid="9">
                                            <p:txEl>
                                              <p:pRg st="2" end="2"/>
                                            </p:txEl>
                                          </p:spTgt>
                                        </p:tgtEl>
                                        <p:attrNameLst>
                                          <p:attrName>ppt_w</p:attrName>
                                        </p:attrNameLst>
                                      </p:cBhvr>
                                      <p:tavLst>
                                        <p:tav tm="0">
                                          <p:val>
                                            <p:fltVal val="0"/>
                                          </p:val>
                                        </p:tav>
                                        <p:tav tm="100000">
                                          <p:val>
                                            <p:strVal val="#ppt_w"/>
                                          </p:val>
                                        </p:tav>
                                      </p:tavLst>
                                    </p:anim>
                                    <p:anim calcmode="lin" valueType="num">
                                      <p:cBhvr>
                                        <p:cTn id="25" dur="250" fill="hold"/>
                                        <p:tgtEl>
                                          <p:spTgt spid="9">
                                            <p:txEl>
                                              <p:pRg st="2" end="2"/>
                                            </p:txEl>
                                          </p:spTgt>
                                        </p:tgtEl>
                                        <p:attrNameLst>
                                          <p:attrName>ppt_h</p:attrName>
                                        </p:attrNameLst>
                                      </p:cBhvr>
                                      <p:tavLst>
                                        <p:tav tm="0">
                                          <p:val>
                                            <p:fltVal val="0"/>
                                          </p:val>
                                        </p:tav>
                                        <p:tav tm="100000">
                                          <p:val>
                                            <p:strVal val="#ppt_h"/>
                                          </p:val>
                                        </p:tav>
                                      </p:tavLst>
                                    </p:anim>
                                    <p:anim calcmode="lin" valueType="num">
                                      <p:cBhvr>
                                        <p:cTn id="26" dur="250" fill="hold"/>
                                        <p:tgtEl>
                                          <p:spTgt spid="9">
                                            <p:txEl>
                                              <p:pRg st="2" end="2"/>
                                            </p:txEl>
                                          </p:spTgt>
                                        </p:tgtEl>
                                        <p:attrNameLst>
                                          <p:attrName>style.rotation</p:attrName>
                                        </p:attrNameLst>
                                      </p:cBhvr>
                                      <p:tavLst>
                                        <p:tav tm="0">
                                          <p:val>
                                            <p:fltVal val="90"/>
                                          </p:val>
                                        </p:tav>
                                        <p:tav tm="100000">
                                          <p:val>
                                            <p:fltVal val="0"/>
                                          </p:val>
                                        </p:tav>
                                      </p:tavLst>
                                    </p:anim>
                                    <p:animEffect transition="in" filter="fade">
                                      <p:cBhvr>
                                        <p:cTn id="27" dur="250"/>
                                        <p:tgtEl>
                                          <p:spTgt spid="9">
                                            <p:txEl>
                                              <p:pRg st="2" end="2"/>
                                            </p:txEl>
                                          </p:spTgt>
                                        </p:tgtEl>
                                      </p:cBhvr>
                                    </p:animEffect>
                                  </p:childTnLst>
                                </p:cTn>
                              </p:par>
                              <p:par>
                                <p:cTn id="28" presetID="31" presetClass="entr" presetSubtype="0" fill="hold" nodeType="withEffect">
                                  <p:stCondLst>
                                    <p:cond delay="0"/>
                                  </p:stCondLst>
                                  <p:childTnLst>
                                    <p:set>
                                      <p:cBhvr>
                                        <p:cTn id="29" dur="1" fill="hold">
                                          <p:stCondLst>
                                            <p:cond delay="0"/>
                                          </p:stCondLst>
                                        </p:cTn>
                                        <p:tgtEl>
                                          <p:spTgt spid="9">
                                            <p:txEl>
                                              <p:pRg st="3" end="3"/>
                                            </p:txEl>
                                          </p:spTgt>
                                        </p:tgtEl>
                                        <p:attrNameLst>
                                          <p:attrName>style.visibility</p:attrName>
                                        </p:attrNameLst>
                                      </p:cBhvr>
                                      <p:to>
                                        <p:strVal val="visible"/>
                                      </p:to>
                                    </p:set>
                                    <p:anim calcmode="lin" valueType="num">
                                      <p:cBhvr>
                                        <p:cTn id="30" dur="250" fill="hold"/>
                                        <p:tgtEl>
                                          <p:spTgt spid="9">
                                            <p:txEl>
                                              <p:pRg st="3" end="3"/>
                                            </p:txEl>
                                          </p:spTgt>
                                        </p:tgtEl>
                                        <p:attrNameLst>
                                          <p:attrName>ppt_w</p:attrName>
                                        </p:attrNameLst>
                                      </p:cBhvr>
                                      <p:tavLst>
                                        <p:tav tm="0">
                                          <p:val>
                                            <p:fltVal val="0"/>
                                          </p:val>
                                        </p:tav>
                                        <p:tav tm="100000">
                                          <p:val>
                                            <p:strVal val="#ppt_w"/>
                                          </p:val>
                                        </p:tav>
                                      </p:tavLst>
                                    </p:anim>
                                    <p:anim calcmode="lin" valueType="num">
                                      <p:cBhvr>
                                        <p:cTn id="31" dur="250" fill="hold"/>
                                        <p:tgtEl>
                                          <p:spTgt spid="9">
                                            <p:txEl>
                                              <p:pRg st="3" end="3"/>
                                            </p:txEl>
                                          </p:spTgt>
                                        </p:tgtEl>
                                        <p:attrNameLst>
                                          <p:attrName>ppt_h</p:attrName>
                                        </p:attrNameLst>
                                      </p:cBhvr>
                                      <p:tavLst>
                                        <p:tav tm="0">
                                          <p:val>
                                            <p:fltVal val="0"/>
                                          </p:val>
                                        </p:tav>
                                        <p:tav tm="100000">
                                          <p:val>
                                            <p:strVal val="#ppt_h"/>
                                          </p:val>
                                        </p:tav>
                                      </p:tavLst>
                                    </p:anim>
                                    <p:anim calcmode="lin" valueType="num">
                                      <p:cBhvr>
                                        <p:cTn id="32" dur="250" fill="hold"/>
                                        <p:tgtEl>
                                          <p:spTgt spid="9">
                                            <p:txEl>
                                              <p:pRg st="3" end="3"/>
                                            </p:txEl>
                                          </p:spTgt>
                                        </p:tgtEl>
                                        <p:attrNameLst>
                                          <p:attrName>style.rotation</p:attrName>
                                        </p:attrNameLst>
                                      </p:cBhvr>
                                      <p:tavLst>
                                        <p:tav tm="0">
                                          <p:val>
                                            <p:fltVal val="90"/>
                                          </p:val>
                                        </p:tav>
                                        <p:tav tm="100000">
                                          <p:val>
                                            <p:fltVal val="0"/>
                                          </p:val>
                                        </p:tav>
                                      </p:tavLst>
                                    </p:anim>
                                    <p:animEffect transition="in" filter="fade">
                                      <p:cBhvr>
                                        <p:cTn id="33" dur="25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1737" y="749350"/>
            <a:ext cx="9299994" cy="462225"/>
          </a:xfrm>
        </p:spPr>
        <p:txBody>
          <a:bodyPr/>
          <a:lstStyle/>
          <a:p>
            <a:pPr lvl="0"/>
            <a:r>
              <a:rPr lang="en-US" sz="2400" dirty="0">
                <a:latin typeface="Century Gothic" panose="020B0502020202020204" pitchFamily="34" charset="0"/>
              </a:rPr>
              <a:t>Passport Requirements, Continued</a:t>
            </a:r>
          </a:p>
        </p:txBody>
      </p:sp>
      <p:sp>
        <p:nvSpPr>
          <p:cNvPr id="4" name="TextBox 3">
            <a:hlinkClick r:id="rId2" action="ppaction://hlinksldjump"/>
          </p:cNvPr>
          <p:cNvSpPr txBox="1"/>
          <p:nvPr/>
        </p:nvSpPr>
        <p:spPr>
          <a:xfrm>
            <a:off x="9601200" y="6351814"/>
            <a:ext cx="1741182" cy="369332"/>
          </a:xfrm>
          <a:prstGeom prst="rect">
            <a:avLst/>
          </a:prstGeom>
          <a:noFill/>
        </p:spPr>
        <p:txBody>
          <a:bodyPr wrap="none" rtlCol="0">
            <a:spAutoFit/>
          </a:bodyPr>
          <a:lstStyle/>
          <a:p>
            <a:r>
              <a:rPr lang="en-US" dirty="0"/>
              <a:t>Back to Menu</a:t>
            </a:r>
          </a:p>
        </p:txBody>
      </p:sp>
      <p:sp>
        <p:nvSpPr>
          <p:cNvPr id="3" name="Date Placeholder 2"/>
          <p:cNvSpPr>
            <a:spLocks noGrp="1"/>
          </p:cNvSpPr>
          <p:nvPr>
            <p:ph type="dt" sz="half" idx="10"/>
          </p:nvPr>
        </p:nvSpPr>
        <p:spPr/>
        <p:txBody>
          <a:bodyPr/>
          <a:lstStyle/>
          <a:p>
            <a:r>
              <a:rPr lang="en-US"/>
              <a:t>08/10/2017</a:t>
            </a:r>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15</a:t>
            </a:fld>
            <a:endParaRPr lang="en-US" dirty="0"/>
          </a:p>
        </p:txBody>
      </p:sp>
      <p:sp>
        <p:nvSpPr>
          <p:cNvPr id="8" name="TextBox 7"/>
          <p:cNvSpPr txBox="1"/>
          <p:nvPr/>
        </p:nvSpPr>
        <p:spPr>
          <a:xfrm>
            <a:off x="691737" y="1821958"/>
            <a:ext cx="9780054" cy="3139321"/>
          </a:xfrm>
          <a:prstGeom prst="rect">
            <a:avLst/>
          </a:prstGeom>
          <a:noFill/>
        </p:spPr>
        <p:txBody>
          <a:bodyPr wrap="square" rtlCol="0">
            <a:spAutoFit/>
          </a:bodyPr>
          <a:lstStyle/>
          <a:p>
            <a:pPr marL="457200" indent="-457200">
              <a:spcAft>
                <a:spcPts val="1200"/>
              </a:spcAft>
              <a:buFont typeface="Arial" panose="020B0604020202020204" pitchFamily="34" charset="0"/>
              <a:buChar char="•"/>
            </a:pPr>
            <a:r>
              <a:rPr lang="en-US" sz="2800" dirty="0">
                <a:solidFill>
                  <a:srgbClr val="FF0000"/>
                </a:solidFill>
              </a:rPr>
              <a:t>IMPORTANT</a:t>
            </a:r>
            <a:r>
              <a:rPr lang="en-US" sz="2800" dirty="0"/>
              <a:t>: Allowing a passport item to expire could result in: </a:t>
            </a:r>
          </a:p>
          <a:p>
            <a:pPr marL="914400" lvl="1" indent="-457200">
              <a:spcAft>
                <a:spcPts val="1200"/>
              </a:spcAft>
              <a:buFont typeface="Arial" panose="020B0604020202020204" pitchFamily="34" charset="0"/>
              <a:buChar char="•"/>
            </a:pPr>
            <a:r>
              <a:rPr lang="en-US" sz="2800" dirty="0"/>
              <a:t>a registration hold, a delay or cessation of your rotation until the item is updated and documented </a:t>
            </a:r>
          </a:p>
          <a:p>
            <a:pPr marL="914400" lvl="1" indent="-457200">
              <a:spcAft>
                <a:spcPts val="1200"/>
              </a:spcAft>
              <a:buFont typeface="Arial" panose="020B0604020202020204" pitchFamily="34" charset="0"/>
              <a:buChar char="•"/>
            </a:pPr>
            <a:r>
              <a:rPr lang="en-US" sz="2800" dirty="0"/>
              <a:t>not being able to count clinical hours accrued during the time when a passport item is expired </a:t>
            </a:r>
          </a:p>
          <a:p>
            <a:pPr marL="914400" lvl="1" indent="-457200">
              <a:spcAft>
                <a:spcPts val="1200"/>
              </a:spcAft>
              <a:buFont typeface="Arial" panose="020B0604020202020204" pitchFamily="34" charset="0"/>
              <a:buChar char="•"/>
            </a:pPr>
            <a:r>
              <a:rPr lang="en-US" sz="2800" dirty="0"/>
              <a:t>Performance Improvement Plan (PIP)</a:t>
            </a:r>
          </a:p>
        </p:txBody>
      </p:sp>
      <p:sp>
        <p:nvSpPr>
          <p:cNvPr id="9" name="Rectangle 8"/>
          <p:cNvSpPr/>
          <p:nvPr/>
        </p:nvSpPr>
        <p:spPr>
          <a:xfrm>
            <a:off x="3194595" y="6198358"/>
            <a:ext cx="5802807" cy="369332"/>
          </a:xfrm>
          <a:prstGeom prst="rect">
            <a:avLst/>
          </a:prstGeom>
        </p:spPr>
        <p:txBody>
          <a:bodyPr wrap="none">
            <a:spAutoFit/>
          </a:bodyPr>
          <a:lstStyle/>
          <a:p>
            <a:r>
              <a:rPr lang="en-US" dirty="0">
                <a:solidFill>
                  <a:srgbClr val="FFFF00"/>
                </a:solidFill>
              </a:rPr>
              <a:t>(Click to advance to next slide throughout this presentation)</a:t>
            </a:r>
          </a:p>
        </p:txBody>
      </p:sp>
    </p:spTree>
    <p:extLst>
      <p:ext uri="{BB962C8B-B14F-4D97-AF65-F5344CB8AC3E}">
        <p14:creationId xmlns:p14="http://schemas.microsoft.com/office/powerpoint/2010/main" val="31956265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nodeType="withEffect">
                                  <p:stCondLst>
                                    <p:cond delay="0"/>
                                  </p:stCondLst>
                                  <p:endCondLst>
                                    <p:cond evt="onNext" delay="0">
                                      <p:tgtEl>
                                        <p:sldTgt/>
                                      </p:tgtEl>
                                    </p:cond>
                                  </p:endCondLst>
                                  <p:iterate type="lt">
                                    <p:tmPct val="1000"/>
                                  </p:iterate>
                                  <p:childTnLst>
                                    <p:animClr clrSpc="hsl" dir="cw">
                                      <p:cBhvr override="childStyle">
                                        <p:cTn id="6" dur="500" fill="hold"/>
                                        <p:tgtEl>
                                          <p:spTgt spid="9">
                                            <p:txEl>
                                              <p:pRg st="0" end="0"/>
                                            </p:txEl>
                                          </p:spTgt>
                                        </p:tgtEl>
                                        <p:attrNameLst>
                                          <p:attrName>style.color</p:attrName>
                                        </p:attrNameLst>
                                      </p:cBhvr>
                                      <p:by>
                                        <p:hsl h="7200000" s="0" l="0"/>
                                      </p:by>
                                    </p:animClr>
                                    <p:animClr clrSpc="hsl" dir="cw">
                                      <p:cBhvr>
                                        <p:cTn id="7" dur="500" fill="hold"/>
                                        <p:tgtEl>
                                          <p:spTgt spid="9">
                                            <p:txEl>
                                              <p:pRg st="0" end="0"/>
                                            </p:txEl>
                                          </p:spTgt>
                                        </p:tgtEl>
                                        <p:attrNameLst>
                                          <p:attrName>fillcolor</p:attrName>
                                        </p:attrNameLst>
                                      </p:cBhvr>
                                      <p:by>
                                        <p:hsl h="7200000" s="0" l="0"/>
                                      </p:by>
                                    </p:animClr>
                                    <p:animClr clrSpc="hsl" dir="cw">
                                      <p:cBhvr>
                                        <p:cTn id="8" dur="500" fill="hold"/>
                                        <p:tgtEl>
                                          <p:spTgt spid="9">
                                            <p:txEl>
                                              <p:pRg st="0" end="0"/>
                                            </p:txEl>
                                          </p:spTgt>
                                        </p:tgtEl>
                                        <p:attrNameLst>
                                          <p:attrName>stroke.color</p:attrName>
                                        </p:attrNameLst>
                                      </p:cBhvr>
                                      <p:by>
                                        <p:hsl h="7200000" s="0" l="0"/>
                                      </p:by>
                                    </p:animClr>
                                    <p:set>
                                      <p:cBhvr>
                                        <p:cTn id="9" dur="500" fill="hold"/>
                                        <p:tgtEl>
                                          <p:spTgt spid="9">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922412" y="1152284"/>
            <a:ext cx="10045922" cy="4781836"/>
          </a:xfrm>
          <a:prstGeom prst="rect">
            <a:avLst/>
          </a:prstGeom>
        </p:spPr>
      </p:pic>
      <p:sp>
        <p:nvSpPr>
          <p:cNvPr id="153" name="Title 2"/>
          <p:cNvSpPr txBox="1">
            <a:spLocks/>
          </p:cNvSpPr>
          <p:nvPr/>
        </p:nvSpPr>
        <p:spPr>
          <a:xfrm>
            <a:off x="0" y="366821"/>
            <a:ext cx="10272409" cy="655638"/>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600" dirty="0">
                <a:latin typeface="Century Gothic" panose="020B0502020202020204" pitchFamily="34" charset="0"/>
              </a:rPr>
              <a:t>Entering and Uploading Passport Items</a:t>
            </a:r>
            <a:endParaRPr lang="en-US" sz="3600" b="1" dirty="0">
              <a:latin typeface="Century Gothic" panose="020B0502020202020204" pitchFamily="34" charset="0"/>
            </a:endParaRPr>
          </a:p>
        </p:txBody>
      </p:sp>
      <p:sp>
        <p:nvSpPr>
          <p:cNvPr id="154" name="TextBox 153">
            <a:hlinkClick r:id="rId3" action="ppaction://hlinksldjump"/>
          </p:cNvPr>
          <p:cNvSpPr txBox="1"/>
          <p:nvPr/>
        </p:nvSpPr>
        <p:spPr>
          <a:xfrm>
            <a:off x="9601200" y="6351814"/>
            <a:ext cx="1741182" cy="369332"/>
          </a:xfrm>
          <a:prstGeom prst="rect">
            <a:avLst/>
          </a:prstGeom>
          <a:noFill/>
        </p:spPr>
        <p:txBody>
          <a:bodyPr wrap="none" rtlCol="0">
            <a:spAutoFit/>
          </a:bodyPr>
          <a:lstStyle/>
          <a:p>
            <a:r>
              <a:rPr lang="en-US" dirty="0"/>
              <a:t>Back to Menu</a:t>
            </a:r>
          </a:p>
        </p:txBody>
      </p:sp>
      <p:sp>
        <p:nvSpPr>
          <p:cNvPr id="2" name="Date Placeholder 1"/>
          <p:cNvSpPr>
            <a:spLocks noGrp="1"/>
          </p:cNvSpPr>
          <p:nvPr>
            <p:ph type="dt" sz="half" idx="10"/>
          </p:nvPr>
        </p:nvSpPr>
        <p:spPr/>
        <p:txBody>
          <a:bodyPr/>
          <a:lstStyle/>
          <a:p>
            <a:r>
              <a:rPr lang="en-US"/>
              <a:t>08/10/2017</a:t>
            </a:r>
            <a:endParaRPr lang="en-US" dirty="0"/>
          </a:p>
        </p:txBody>
      </p:sp>
      <p:sp>
        <p:nvSpPr>
          <p:cNvPr id="3" name="Slide Number Placeholder 2"/>
          <p:cNvSpPr>
            <a:spLocks noGrp="1"/>
          </p:cNvSpPr>
          <p:nvPr>
            <p:ph type="sldNum" sz="quarter" idx="12"/>
          </p:nvPr>
        </p:nvSpPr>
        <p:spPr/>
        <p:txBody>
          <a:bodyPr/>
          <a:lstStyle/>
          <a:p>
            <a:fld id="{D57F1E4F-1CFF-5643-939E-02111984F565}" type="slidenum">
              <a:rPr lang="en-US" smtClean="0"/>
              <a:t>16</a:t>
            </a:fld>
            <a:endParaRPr lang="en-US" dirty="0"/>
          </a:p>
        </p:txBody>
      </p:sp>
      <p:sp>
        <p:nvSpPr>
          <p:cNvPr id="11" name="Rectangular Callout 10"/>
          <p:cNvSpPr/>
          <p:nvPr/>
        </p:nvSpPr>
        <p:spPr>
          <a:xfrm>
            <a:off x="2155852" y="1981493"/>
            <a:ext cx="1689527" cy="524944"/>
          </a:xfrm>
          <a:prstGeom prst="wedgeRectCallout">
            <a:avLst>
              <a:gd name="adj1" fmla="val -43488"/>
              <a:gd name="adj2" fmla="val -920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t>Update your Passport here</a:t>
            </a:r>
          </a:p>
        </p:txBody>
      </p:sp>
      <p:sp>
        <p:nvSpPr>
          <p:cNvPr id="12" name="Rectangle 11"/>
          <p:cNvSpPr/>
          <p:nvPr/>
        </p:nvSpPr>
        <p:spPr>
          <a:xfrm>
            <a:off x="3159871" y="6286751"/>
            <a:ext cx="5802807" cy="369332"/>
          </a:xfrm>
          <a:prstGeom prst="rect">
            <a:avLst/>
          </a:prstGeom>
        </p:spPr>
        <p:txBody>
          <a:bodyPr wrap="none">
            <a:spAutoFit/>
          </a:bodyPr>
          <a:lstStyle/>
          <a:p>
            <a:r>
              <a:rPr lang="en-US" dirty="0">
                <a:solidFill>
                  <a:srgbClr val="FFFF00"/>
                </a:solidFill>
              </a:rPr>
              <a:t>(Click to advance to next slide throughout this presentation)</a:t>
            </a:r>
          </a:p>
        </p:txBody>
      </p:sp>
      <p:pic>
        <p:nvPicPr>
          <p:cNvPr id="9" name="Picture 8"/>
          <p:cNvPicPr>
            <a:picLocks noChangeAspect="1"/>
          </p:cNvPicPr>
          <p:nvPr/>
        </p:nvPicPr>
        <p:blipFill>
          <a:blip r:embed="rId4"/>
          <a:stretch>
            <a:fillRect/>
          </a:stretch>
        </p:blipFill>
        <p:spPr>
          <a:xfrm>
            <a:off x="1376890" y="2974846"/>
            <a:ext cx="1021253" cy="185454"/>
          </a:xfrm>
          <a:prstGeom prst="rect">
            <a:avLst/>
          </a:prstGeom>
        </p:spPr>
      </p:pic>
    </p:spTree>
    <p:extLst>
      <p:ext uri="{BB962C8B-B14F-4D97-AF65-F5344CB8AC3E}">
        <p14:creationId xmlns:p14="http://schemas.microsoft.com/office/powerpoint/2010/main" val="59973032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nodeType="withEffect">
                                  <p:stCondLst>
                                    <p:cond delay="0"/>
                                  </p:stCondLst>
                                  <p:endCondLst>
                                    <p:cond evt="onNext" delay="0">
                                      <p:tgtEl>
                                        <p:sldTgt/>
                                      </p:tgtEl>
                                    </p:cond>
                                  </p:endCondLst>
                                  <p:iterate type="lt">
                                    <p:tmPct val="1000"/>
                                  </p:iterate>
                                  <p:childTnLst>
                                    <p:animClr clrSpc="hsl" dir="cw">
                                      <p:cBhvr override="childStyle">
                                        <p:cTn id="6" dur="500" fill="hold"/>
                                        <p:tgtEl>
                                          <p:spTgt spid="12">
                                            <p:txEl>
                                              <p:pRg st="0" end="0"/>
                                            </p:txEl>
                                          </p:spTgt>
                                        </p:tgtEl>
                                        <p:attrNameLst>
                                          <p:attrName>style.color</p:attrName>
                                        </p:attrNameLst>
                                      </p:cBhvr>
                                      <p:by>
                                        <p:hsl h="7200000" s="0" l="0"/>
                                      </p:by>
                                    </p:animClr>
                                    <p:animClr clrSpc="hsl" dir="cw">
                                      <p:cBhvr>
                                        <p:cTn id="7" dur="500" fill="hold"/>
                                        <p:tgtEl>
                                          <p:spTgt spid="12">
                                            <p:txEl>
                                              <p:pRg st="0" end="0"/>
                                            </p:txEl>
                                          </p:spTgt>
                                        </p:tgtEl>
                                        <p:attrNameLst>
                                          <p:attrName>fillcolor</p:attrName>
                                        </p:attrNameLst>
                                      </p:cBhvr>
                                      <p:by>
                                        <p:hsl h="7200000" s="0" l="0"/>
                                      </p:by>
                                    </p:animClr>
                                    <p:animClr clrSpc="hsl" dir="cw">
                                      <p:cBhvr>
                                        <p:cTn id="8" dur="500" fill="hold"/>
                                        <p:tgtEl>
                                          <p:spTgt spid="12">
                                            <p:txEl>
                                              <p:pRg st="0" end="0"/>
                                            </p:txEl>
                                          </p:spTgt>
                                        </p:tgtEl>
                                        <p:attrNameLst>
                                          <p:attrName>stroke.color</p:attrName>
                                        </p:attrNameLst>
                                      </p:cBhvr>
                                      <p:by>
                                        <p:hsl h="7200000" s="0" l="0"/>
                                      </p:by>
                                    </p:animClr>
                                    <p:set>
                                      <p:cBhvr>
                                        <p:cTn id="9" dur="500" fill="hold"/>
                                        <p:tgtEl>
                                          <p:spTgt spid="12">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67443" y="1002099"/>
            <a:ext cx="4674053" cy="5056476"/>
          </a:xfrm>
          <a:prstGeom prst="rect">
            <a:avLst/>
          </a:prstGeom>
        </p:spPr>
      </p:pic>
      <p:sp>
        <p:nvSpPr>
          <p:cNvPr id="153" name="Title 2"/>
          <p:cNvSpPr txBox="1">
            <a:spLocks/>
          </p:cNvSpPr>
          <p:nvPr/>
        </p:nvSpPr>
        <p:spPr>
          <a:xfrm>
            <a:off x="0" y="366821"/>
            <a:ext cx="10272409" cy="655638"/>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600" dirty="0">
                <a:latin typeface="Century Gothic" panose="020B0502020202020204" pitchFamily="34" charset="0"/>
              </a:rPr>
              <a:t>Entering and Uploading Passport Items</a:t>
            </a:r>
            <a:endParaRPr lang="en-US" sz="3600" b="1" dirty="0">
              <a:latin typeface="Century Gothic" panose="020B0502020202020204" pitchFamily="34" charset="0"/>
            </a:endParaRPr>
          </a:p>
        </p:txBody>
      </p:sp>
      <p:sp>
        <p:nvSpPr>
          <p:cNvPr id="154" name="TextBox 153">
            <a:hlinkClick r:id="rId3" action="ppaction://hlinksldjump"/>
          </p:cNvPr>
          <p:cNvSpPr txBox="1"/>
          <p:nvPr/>
        </p:nvSpPr>
        <p:spPr>
          <a:xfrm>
            <a:off x="9601200" y="6351814"/>
            <a:ext cx="1741182" cy="369332"/>
          </a:xfrm>
          <a:prstGeom prst="rect">
            <a:avLst/>
          </a:prstGeom>
          <a:noFill/>
        </p:spPr>
        <p:txBody>
          <a:bodyPr wrap="none" rtlCol="0">
            <a:spAutoFit/>
          </a:bodyPr>
          <a:lstStyle/>
          <a:p>
            <a:r>
              <a:rPr lang="en-US" dirty="0"/>
              <a:t>Back to Menu</a:t>
            </a:r>
          </a:p>
        </p:txBody>
      </p:sp>
      <p:sp>
        <p:nvSpPr>
          <p:cNvPr id="2" name="Date Placeholder 1"/>
          <p:cNvSpPr>
            <a:spLocks noGrp="1"/>
          </p:cNvSpPr>
          <p:nvPr>
            <p:ph type="dt" sz="half" idx="10"/>
          </p:nvPr>
        </p:nvSpPr>
        <p:spPr/>
        <p:txBody>
          <a:bodyPr/>
          <a:lstStyle/>
          <a:p>
            <a:r>
              <a:rPr lang="en-US"/>
              <a:t>08/10/2017</a:t>
            </a:r>
            <a:endParaRPr lang="en-US" dirty="0"/>
          </a:p>
        </p:txBody>
      </p:sp>
      <p:sp>
        <p:nvSpPr>
          <p:cNvPr id="3" name="Slide Number Placeholder 2"/>
          <p:cNvSpPr>
            <a:spLocks noGrp="1"/>
          </p:cNvSpPr>
          <p:nvPr>
            <p:ph type="sldNum" sz="quarter" idx="12"/>
          </p:nvPr>
        </p:nvSpPr>
        <p:spPr/>
        <p:txBody>
          <a:bodyPr/>
          <a:lstStyle/>
          <a:p>
            <a:fld id="{D57F1E4F-1CFF-5643-939E-02111984F565}" type="slidenum">
              <a:rPr lang="en-US" smtClean="0"/>
              <a:t>17</a:t>
            </a:fld>
            <a:endParaRPr lang="en-US" dirty="0"/>
          </a:p>
        </p:txBody>
      </p:sp>
      <p:sp>
        <p:nvSpPr>
          <p:cNvPr id="12" name="Rectangle 11"/>
          <p:cNvSpPr/>
          <p:nvPr/>
        </p:nvSpPr>
        <p:spPr>
          <a:xfrm>
            <a:off x="3159871" y="6286751"/>
            <a:ext cx="5802807" cy="369332"/>
          </a:xfrm>
          <a:prstGeom prst="rect">
            <a:avLst/>
          </a:prstGeom>
        </p:spPr>
        <p:txBody>
          <a:bodyPr wrap="none">
            <a:spAutoFit/>
          </a:bodyPr>
          <a:lstStyle/>
          <a:p>
            <a:r>
              <a:rPr lang="en-US" dirty="0">
                <a:solidFill>
                  <a:srgbClr val="FFFF00"/>
                </a:solidFill>
              </a:rPr>
              <a:t>(Click to advance to next slide throughout this presentation)</a:t>
            </a:r>
          </a:p>
        </p:txBody>
      </p:sp>
      <p:pic>
        <p:nvPicPr>
          <p:cNvPr id="6" name="Picture 5"/>
          <p:cNvPicPr>
            <a:picLocks noChangeAspect="1"/>
          </p:cNvPicPr>
          <p:nvPr/>
        </p:nvPicPr>
        <p:blipFill>
          <a:blip r:embed="rId4"/>
          <a:stretch>
            <a:fillRect/>
          </a:stretch>
        </p:blipFill>
        <p:spPr>
          <a:xfrm>
            <a:off x="5676924" y="1022459"/>
            <a:ext cx="4781550" cy="4962525"/>
          </a:xfrm>
          <a:prstGeom prst="rect">
            <a:avLst/>
          </a:prstGeom>
        </p:spPr>
      </p:pic>
      <p:sp>
        <p:nvSpPr>
          <p:cNvPr id="13" name="Rectangular Callout 12"/>
          <p:cNvSpPr/>
          <p:nvPr/>
        </p:nvSpPr>
        <p:spPr>
          <a:xfrm>
            <a:off x="8711251" y="3219841"/>
            <a:ext cx="1561158" cy="995203"/>
          </a:xfrm>
          <a:prstGeom prst="wedgeRectCallout">
            <a:avLst>
              <a:gd name="adj1" fmla="val -113678"/>
              <a:gd name="adj2" fmla="val 6394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Select “Manage Personal Records”</a:t>
            </a:r>
          </a:p>
        </p:txBody>
      </p:sp>
      <p:pic>
        <p:nvPicPr>
          <p:cNvPr id="10" name="Picture 9"/>
          <p:cNvPicPr>
            <a:picLocks noChangeAspect="1"/>
          </p:cNvPicPr>
          <p:nvPr/>
        </p:nvPicPr>
        <p:blipFill>
          <a:blip r:embed="rId5"/>
          <a:stretch>
            <a:fillRect/>
          </a:stretch>
        </p:blipFill>
        <p:spPr>
          <a:xfrm>
            <a:off x="1273374" y="2888587"/>
            <a:ext cx="1064383" cy="193286"/>
          </a:xfrm>
          <a:prstGeom prst="rect">
            <a:avLst/>
          </a:prstGeom>
        </p:spPr>
      </p:pic>
    </p:spTree>
    <p:extLst>
      <p:ext uri="{BB962C8B-B14F-4D97-AF65-F5344CB8AC3E}">
        <p14:creationId xmlns:p14="http://schemas.microsoft.com/office/powerpoint/2010/main" val="420565695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nodeType="withEffect">
                                  <p:stCondLst>
                                    <p:cond delay="0"/>
                                  </p:stCondLst>
                                  <p:endCondLst>
                                    <p:cond evt="onNext" delay="0">
                                      <p:tgtEl>
                                        <p:sldTgt/>
                                      </p:tgtEl>
                                    </p:cond>
                                  </p:endCondLst>
                                  <p:iterate type="lt">
                                    <p:tmPct val="1000"/>
                                  </p:iterate>
                                  <p:childTnLst>
                                    <p:animClr clrSpc="hsl" dir="cw">
                                      <p:cBhvr override="childStyle">
                                        <p:cTn id="6" dur="500" fill="hold"/>
                                        <p:tgtEl>
                                          <p:spTgt spid="12">
                                            <p:txEl>
                                              <p:pRg st="0" end="0"/>
                                            </p:txEl>
                                          </p:spTgt>
                                        </p:tgtEl>
                                        <p:attrNameLst>
                                          <p:attrName>style.color</p:attrName>
                                        </p:attrNameLst>
                                      </p:cBhvr>
                                      <p:by>
                                        <p:hsl h="7200000" s="0" l="0"/>
                                      </p:by>
                                    </p:animClr>
                                    <p:animClr clrSpc="hsl" dir="cw">
                                      <p:cBhvr>
                                        <p:cTn id="7" dur="500" fill="hold"/>
                                        <p:tgtEl>
                                          <p:spTgt spid="12">
                                            <p:txEl>
                                              <p:pRg st="0" end="0"/>
                                            </p:txEl>
                                          </p:spTgt>
                                        </p:tgtEl>
                                        <p:attrNameLst>
                                          <p:attrName>fillcolor</p:attrName>
                                        </p:attrNameLst>
                                      </p:cBhvr>
                                      <p:by>
                                        <p:hsl h="7200000" s="0" l="0"/>
                                      </p:by>
                                    </p:animClr>
                                    <p:animClr clrSpc="hsl" dir="cw">
                                      <p:cBhvr>
                                        <p:cTn id="8" dur="500" fill="hold"/>
                                        <p:tgtEl>
                                          <p:spTgt spid="12">
                                            <p:txEl>
                                              <p:pRg st="0" end="0"/>
                                            </p:txEl>
                                          </p:spTgt>
                                        </p:tgtEl>
                                        <p:attrNameLst>
                                          <p:attrName>stroke.color</p:attrName>
                                        </p:attrNameLst>
                                      </p:cBhvr>
                                      <p:by>
                                        <p:hsl h="7200000" s="0" l="0"/>
                                      </p:by>
                                    </p:animClr>
                                    <p:set>
                                      <p:cBhvr>
                                        <p:cTn id="9" dur="500" fill="hold"/>
                                        <p:tgtEl>
                                          <p:spTgt spid="12">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94122" y="1447801"/>
            <a:ext cx="9297831" cy="4997584"/>
          </a:xfrm>
          <a:prstGeom prst="rect">
            <a:avLst/>
          </a:prstGeom>
        </p:spPr>
      </p:pic>
      <p:sp>
        <p:nvSpPr>
          <p:cNvPr id="8" name="TextBox 7">
            <a:hlinkClick r:id="rId4" action="ppaction://hlinksldjump"/>
          </p:cNvPr>
          <p:cNvSpPr txBox="1"/>
          <p:nvPr/>
        </p:nvSpPr>
        <p:spPr>
          <a:xfrm>
            <a:off x="9601200" y="6351814"/>
            <a:ext cx="1741182" cy="369332"/>
          </a:xfrm>
          <a:prstGeom prst="rect">
            <a:avLst/>
          </a:prstGeom>
          <a:noFill/>
        </p:spPr>
        <p:txBody>
          <a:bodyPr wrap="none" rtlCol="0">
            <a:spAutoFit/>
          </a:bodyPr>
          <a:lstStyle/>
          <a:p>
            <a:r>
              <a:rPr lang="en-US" dirty="0"/>
              <a:t>Back to Menu</a:t>
            </a:r>
          </a:p>
        </p:txBody>
      </p:sp>
      <p:sp>
        <p:nvSpPr>
          <p:cNvPr id="2" name="Rectangular Callout 1"/>
          <p:cNvSpPr/>
          <p:nvPr/>
        </p:nvSpPr>
        <p:spPr>
          <a:xfrm>
            <a:off x="4136797" y="679572"/>
            <a:ext cx="3196281" cy="963827"/>
          </a:xfrm>
          <a:prstGeom prst="wedgeRectCallout">
            <a:avLst>
              <a:gd name="adj1" fmla="val -104525"/>
              <a:gd name="adj2" fmla="val 4507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Type or Select the date the passport item was satisfied  from calendar</a:t>
            </a:r>
          </a:p>
        </p:txBody>
      </p:sp>
      <p:sp>
        <p:nvSpPr>
          <p:cNvPr id="4" name="Date Placeholder 3"/>
          <p:cNvSpPr>
            <a:spLocks noGrp="1"/>
          </p:cNvSpPr>
          <p:nvPr>
            <p:ph type="dt" sz="half" idx="10"/>
          </p:nvPr>
        </p:nvSpPr>
        <p:spPr/>
        <p:txBody>
          <a:bodyPr/>
          <a:lstStyle/>
          <a:p>
            <a:r>
              <a:rPr lang="en-US"/>
              <a:t>08/10/2017</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18</a:t>
            </a:fld>
            <a:endParaRPr lang="en-US" dirty="0"/>
          </a:p>
        </p:txBody>
      </p:sp>
      <p:sp>
        <p:nvSpPr>
          <p:cNvPr id="9" name="Title 2"/>
          <p:cNvSpPr txBox="1">
            <a:spLocks/>
          </p:cNvSpPr>
          <p:nvPr/>
        </p:nvSpPr>
        <p:spPr>
          <a:xfrm rot="5400000">
            <a:off x="7353900" y="3039230"/>
            <a:ext cx="5791205" cy="577374"/>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000" dirty="0">
                <a:latin typeface="Century Gothic" panose="020B0502020202020204" pitchFamily="34" charset="0"/>
              </a:rPr>
              <a:t>(entering &amp; uploading </a:t>
            </a:r>
            <a:r>
              <a:rPr lang="en-US" sz="1800" dirty="0">
                <a:latin typeface="Century Gothic" panose="020B0502020202020204" pitchFamily="34" charset="0"/>
              </a:rPr>
              <a:t>passport</a:t>
            </a:r>
            <a:r>
              <a:rPr lang="en-US" sz="2000" dirty="0">
                <a:latin typeface="Century Gothic" panose="020B0502020202020204" pitchFamily="34" charset="0"/>
              </a:rPr>
              <a:t> items, continued)</a:t>
            </a:r>
          </a:p>
        </p:txBody>
      </p:sp>
    </p:spTree>
    <p:extLst>
      <p:ext uri="{BB962C8B-B14F-4D97-AF65-F5344CB8AC3E}">
        <p14:creationId xmlns:p14="http://schemas.microsoft.com/office/powerpoint/2010/main" val="34191503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25" fill="hold">
                                          <p:stCondLst>
                                            <p:cond delay="0"/>
                                          </p:stCondLst>
                                        </p:cTn>
                                        <p:tgtEl>
                                          <p:spTgt spid="2"/>
                                        </p:tgtEl>
                                        <p:attrNameLst>
                                          <p:attrName>r</p:attrName>
                                        </p:attrNameLst>
                                      </p:cBhvr>
                                    </p:animRot>
                                    <p:animRot by="-240000">
                                      <p:cBhvr>
                                        <p:cTn id="7" dur="50" fill="hold">
                                          <p:stCondLst>
                                            <p:cond delay="50"/>
                                          </p:stCondLst>
                                        </p:cTn>
                                        <p:tgtEl>
                                          <p:spTgt spid="2"/>
                                        </p:tgtEl>
                                        <p:attrNameLst>
                                          <p:attrName>r</p:attrName>
                                        </p:attrNameLst>
                                      </p:cBhvr>
                                    </p:animRot>
                                    <p:animRot by="240000">
                                      <p:cBhvr>
                                        <p:cTn id="8" dur="50" fill="hold">
                                          <p:stCondLst>
                                            <p:cond delay="100"/>
                                          </p:stCondLst>
                                        </p:cTn>
                                        <p:tgtEl>
                                          <p:spTgt spid="2"/>
                                        </p:tgtEl>
                                        <p:attrNameLst>
                                          <p:attrName>r</p:attrName>
                                        </p:attrNameLst>
                                      </p:cBhvr>
                                    </p:animRot>
                                    <p:animRot by="-240000">
                                      <p:cBhvr>
                                        <p:cTn id="9" dur="50" fill="hold">
                                          <p:stCondLst>
                                            <p:cond delay="150"/>
                                          </p:stCondLst>
                                        </p:cTn>
                                        <p:tgtEl>
                                          <p:spTgt spid="2"/>
                                        </p:tgtEl>
                                        <p:attrNameLst>
                                          <p:attrName>r</p:attrName>
                                        </p:attrNameLst>
                                      </p:cBhvr>
                                    </p:animRot>
                                    <p:animRot by="120000">
                                      <p:cBhvr>
                                        <p:cTn id="10" dur="50" fill="hold">
                                          <p:stCondLst>
                                            <p:cond delay="2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0222" y="1256190"/>
            <a:ext cx="9258905" cy="4976661"/>
          </a:xfrm>
          <a:prstGeom prst="rect">
            <a:avLst/>
          </a:prstGeom>
        </p:spPr>
      </p:pic>
      <p:sp>
        <p:nvSpPr>
          <p:cNvPr id="8" name="TextBox 7">
            <a:hlinkClick r:id="rId4" action="ppaction://hlinksldjump"/>
          </p:cNvPr>
          <p:cNvSpPr txBox="1"/>
          <p:nvPr/>
        </p:nvSpPr>
        <p:spPr>
          <a:xfrm>
            <a:off x="9601200" y="6351814"/>
            <a:ext cx="1741182" cy="369332"/>
          </a:xfrm>
          <a:prstGeom prst="rect">
            <a:avLst/>
          </a:prstGeom>
          <a:noFill/>
        </p:spPr>
        <p:txBody>
          <a:bodyPr wrap="none" rtlCol="0">
            <a:spAutoFit/>
          </a:bodyPr>
          <a:lstStyle/>
          <a:p>
            <a:r>
              <a:rPr lang="en-US" dirty="0"/>
              <a:t>Back to Menu</a:t>
            </a:r>
          </a:p>
        </p:txBody>
      </p:sp>
      <p:sp>
        <p:nvSpPr>
          <p:cNvPr id="2" name="Rectangular Callout 1"/>
          <p:cNvSpPr/>
          <p:nvPr/>
        </p:nvSpPr>
        <p:spPr>
          <a:xfrm>
            <a:off x="1894704" y="205273"/>
            <a:ext cx="3146854" cy="1125138"/>
          </a:xfrm>
          <a:prstGeom prst="wedgeRectCallout">
            <a:avLst>
              <a:gd name="adj1" fmla="val -83832"/>
              <a:gd name="adj2" fmla="val 41539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To upload supporting documentation for a passport item, click the paperclip icon next to the item’s name</a:t>
            </a:r>
          </a:p>
        </p:txBody>
      </p:sp>
      <p:sp>
        <p:nvSpPr>
          <p:cNvPr id="4" name="Rectangular Callout 3"/>
          <p:cNvSpPr/>
          <p:nvPr/>
        </p:nvSpPr>
        <p:spPr>
          <a:xfrm>
            <a:off x="5412259" y="1548714"/>
            <a:ext cx="1828800" cy="612648"/>
          </a:xfrm>
          <a:prstGeom prst="wedgeRectCallout">
            <a:avLst>
              <a:gd name="adj1" fmla="val -183761"/>
              <a:gd name="adj2" fmla="val 62718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Then click “Browse””</a:t>
            </a:r>
          </a:p>
        </p:txBody>
      </p:sp>
      <p:sp>
        <p:nvSpPr>
          <p:cNvPr id="6" name="Date Placeholder 5"/>
          <p:cNvSpPr>
            <a:spLocks noGrp="1"/>
          </p:cNvSpPr>
          <p:nvPr>
            <p:ph type="dt" sz="half" idx="10"/>
          </p:nvPr>
        </p:nvSpPr>
        <p:spPr/>
        <p:txBody>
          <a:bodyPr/>
          <a:lstStyle/>
          <a:p>
            <a:r>
              <a:rPr lang="en-US"/>
              <a:t>08/10/2017</a:t>
            </a:r>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19</a:t>
            </a:fld>
            <a:endParaRPr lang="en-US" dirty="0"/>
          </a:p>
        </p:txBody>
      </p:sp>
      <p:sp>
        <p:nvSpPr>
          <p:cNvPr id="9" name="Title 2"/>
          <p:cNvSpPr txBox="1">
            <a:spLocks/>
          </p:cNvSpPr>
          <p:nvPr/>
        </p:nvSpPr>
        <p:spPr>
          <a:xfrm rot="5400000">
            <a:off x="7132715" y="3048561"/>
            <a:ext cx="5791205" cy="577374"/>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000" dirty="0">
                <a:latin typeface="Century Gothic" panose="020B0502020202020204" pitchFamily="34" charset="0"/>
              </a:rPr>
              <a:t>(entering &amp; uploading </a:t>
            </a:r>
            <a:r>
              <a:rPr lang="en-US" sz="1800" dirty="0">
                <a:latin typeface="Century Gothic" panose="020B0502020202020204" pitchFamily="34" charset="0"/>
              </a:rPr>
              <a:t>passport</a:t>
            </a:r>
            <a:r>
              <a:rPr lang="en-US" sz="2000" dirty="0">
                <a:latin typeface="Century Gothic" panose="020B0502020202020204" pitchFamily="34" charset="0"/>
              </a:rPr>
              <a:t> items, continued)</a:t>
            </a:r>
          </a:p>
        </p:txBody>
      </p:sp>
    </p:spTree>
    <p:extLst>
      <p:ext uri="{BB962C8B-B14F-4D97-AF65-F5344CB8AC3E}">
        <p14:creationId xmlns:p14="http://schemas.microsoft.com/office/powerpoint/2010/main" val="213056423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50"/>
                                        <p:tgtEl>
                                          <p:spTgt spid="2"/>
                                        </p:tgtEl>
                                      </p:cBhvr>
                                    </p:animEffect>
                                  </p:childTnLst>
                                </p:cTn>
                              </p:par>
                              <p:par>
                                <p:cTn id="8" presetID="26"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71">
                                          <p:stCondLst>
                                            <p:cond delay="0"/>
                                          </p:stCondLst>
                                        </p:cTn>
                                        <p:tgtEl>
                                          <p:spTgt spid="4"/>
                                        </p:tgtEl>
                                      </p:cBhvr>
                                    </p:animEffect>
                                    <p:anim calcmode="lin" valueType="num">
                                      <p:cBhvr>
                                        <p:cTn id="11" dur="224"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2" dur="82"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3" dur="82" tmFilter="0, 0; 0.125,0.2665; 0.25,0.4; 0.375,0.465; 0.5,0.5;  0.625,0.535; 0.75,0.6; 0.875,0.7335; 1,1">
                                          <p:stCondLst>
                                            <p:cond delay="82"/>
                                          </p:stCondLst>
                                        </p:cTn>
                                        <p:tgtEl>
                                          <p:spTgt spid="4"/>
                                        </p:tgtEl>
                                        <p:attrNameLst>
                                          <p:attrName>ppt_y</p:attrName>
                                        </p:attrNameLst>
                                      </p:cBhvr>
                                      <p:tavLst>
                                        <p:tav tm="0" fmla="#ppt_y-sin(pi*$)/9">
                                          <p:val>
                                            <p:fltVal val="0"/>
                                          </p:val>
                                        </p:tav>
                                        <p:tav tm="100000">
                                          <p:val>
                                            <p:fltVal val="1"/>
                                          </p:val>
                                        </p:tav>
                                      </p:tavLst>
                                    </p:anim>
                                    <p:anim calcmode="lin" valueType="num">
                                      <p:cBhvr>
                                        <p:cTn id="14" dur="2" tmFilter="0, 0; 0.125,0.2665; 0.25,0.4; 0.375,0.465; 0.5,0.5;  0.625,0.535; 0.75,0.6; 0.875,0.7335; 1,1">
                                          <p:stCondLst>
                                            <p:cond delay="163"/>
                                          </p:stCondLst>
                                        </p:cTn>
                                        <p:tgtEl>
                                          <p:spTgt spid="4"/>
                                        </p:tgtEl>
                                        <p:attrNameLst>
                                          <p:attrName>ppt_y</p:attrName>
                                        </p:attrNameLst>
                                      </p:cBhvr>
                                      <p:tavLst>
                                        <p:tav tm="0" fmla="#ppt_y-sin(pi*$)/27">
                                          <p:val>
                                            <p:fltVal val="0"/>
                                          </p:val>
                                        </p:tav>
                                        <p:tav tm="100000">
                                          <p:val>
                                            <p:fltVal val="1"/>
                                          </p:val>
                                        </p:tav>
                                      </p:tavLst>
                                    </p:anim>
                                    <p:anim calcmode="lin" valueType="num">
                                      <p:cBhvr>
                                        <p:cTn id="15" dur="1" tmFilter="0, 0; 0.125,0.2665; 0.25,0.4; 0.375,0.465; 0.5,0.5;  0.625,0.535; 0.75,0.6; 0.875,0.7335; 1,1">
                                          <p:stCondLst>
                                            <p:cond delay="249"/>
                                          </p:stCondLst>
                                        </p:cTn>
                                        <p:tgtEl>
                                          <p:spTgt spid="4"/>
                                        </p:tgtEl>
                                        <p:attrNameLst>
                                          <p:attrName>ppt_y</p:attrName>
                                        </p:attrNameLst>
                                      </p:cBhvr>
                                      <p:tavLst>
                                        <p:tav tm="0" fmla="#ppt_y-sin(pi*$)/81">
                                          <p:val>
                                            <p:fltVal val="0"/>
                                          </p:val>
                                        </p:tav>
                                        <p:tav tm="100000">
                                          <p:val>
                                            <p:fltVal val="1"/>
                                          </p:val>
                                        </p:tav>
                                      </p:tavLst>
                                    </p:anim>
                                    <p:animScale>
                                      <p:cBhvr>
                                        <p:cTn id="16" dur="1">
                                          <p:stCondLst>
                                            <p:cond delay="80"/>
                                          </p:stCondLst>
                                        </p:cTn>
                                        <p:tgtEl>
                                          <p:spTgt spid="4"/>
                                        </p:tgtEl>
                                      </p:cBhvr>
                                      <p:to x="100000" y="60000"/>
                                    </p:animScale>
                                    <p:animScale>
                                      <p:cBhvr>
                                        <p:cTn id="17" dur="1" decel="50000">
                                          <p:stCondLst>
                                            <p:cond delay="83"/>
                                          </p:stCondLst>
                                        </p:cTn>
                                        <p:tgtEl>
                                          <p:spTgt spid="4"/>
                                        </p:tgtEl>
                                      </p:cBhvr>
                                      <p:to x="100000" y="100000"/>
                                    </p:animScale>
                                    <p:animScale>
                                      <p:cBhvr>
                                        <p:cTn id="18" dur="1">
                                          <p:stCondLst>
                                            <p:cond delay="161"/>
                                          </p:stCondLst>
                                        </p:cTn>
                                        <p:tgtEl>
                                          <p:spTgt spid="4"/>
                                        </p:tgtEl>
                                      </p:cBhvr>
                                      <p:to x="100000" y="80000"/>
                                    </p:animScale>
                                    <p:animScale>
                                      <p:cBhvr>
                                        <p:cTn id="19" dur="1" decel="50000">
                                          <p:stCondLst>
                                            <p:cond delay="164"/>
                                          </p:stCondLst>
                                        </p:cTn>
                                        <p:tgtEl>
                                          <p:spTgt spid="4"/>
                                        </p:tgtEl>
                                      </p:cBhvr>
                                      <p:to x="100000" y="100000"/>
                                    </p:animScale>
                                    <p:animScale>
                                      <p:cBhvr>
                                        <p:cTn id="20" dur="1">
                                          <p:stCondLst>
                                            <p:cond delay="249"/>
                                          </p:stCondLst>
                                        </p:cTn>
                                        <p:tgtEl>
                                          <p:spTgt spid="4"/>
                                        </p:tgtEl>
                                      </p:cBhvr>
                                      <p:to x="100000" y="90000"/>
                                    </p:animScale>
                                    <p:animScale>
                                      <p:cBhvr>
                                        <p:cTn id="21" dur="1" decel="50000">
                                          <p:stCondLst>
                                            <p:cond delay="249"/>
                                          </p:stCondLst>
                                        </p:cTn>
                                        <p:tgtEl>
                                          <p:spTgt spid="4"/>
                                        </p:tgtEl>
                                      </p:cBhvr>
                                      <p:to x="100000" y="100000"/>
                                    </p:animScale>
                                    <p:animScale>
                                      <p:cBhvr>
                                        <p:cTn id="22" dur="1">
                                          <p:stCondLst>
                                            <p:cond delay="249"/>
                                          </p:stCondLst>
                                        </p:cTn>
                                        <p:tgtEl>
                                          <p:spTgt spid="4"/>
                                        </p:tgtEl>
                                      </p:cBhvr>
                                      <p:to x="100000" y="95000"/>
                                    </p:animScale>
                                    <p:animScale>
                                      <p:cBhvr>
                                        <p:cTn id="23" dur="1" decel="50000">
                                          <p:stCondLst>
                                            <p:cond delay="249"/>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3933" y="134411"/>
            <a:ext cx="8825657" cy="834189"/>
          </a:xfrm>
        </p:spPr>
        <p:txBody>
          <a:bodyPr/>
          <a:lstStyle/>
          <a:p>
            <a:r>
              <a:rPr lang="en-US" dirty="0">
                <a:latin typeface="Century Gothic" panose="020B0502020202020204" pitchFamily="34" charset="0"/>
              </a:rPr>
              <a:t>Topics In This Training</a:t>
            </a:r>
          </a:p>
        </p:txBody>
      </p:sp>
      <p:sp>
        <p:nvSpPr>
          <p:cNvPr id="3" name="Text Placeholder 2"/>
          <p:cNvSpPr>
            <a:spLocks noGrp="1"/>
          </p:cNvSpPr>
          <p:nvPr>
            <p:ph type="body" idx="1"/>
          </p:nvPr>
        </p:nvSpPr>
        <p:spPr>
          <a:xfrm>
            <a:off x="1641399" y="1065276"/>
            <a:ext cx="8258191" cy="5043423"/>
          </a:xfrm>
        </p:spPr>
        <p:txBody>
          <a:bodyPr>
            <a:normAutofit/>
          </a:bodyPr>
          <a:lstStyle/>
          <a:p>
            <a:pPr marL="342900" indent="-342900">
              <a:spcBef>
                <a:spcPts val="600"/>
              </a:spcBef>
              <a:buClr>
                <a:schemeClr val="accent1">
                  <a:lumMod val="60000"/>
                  <a:lumOff val="40000"/>
                </a:schemeClr>
              </a:buClr>
              <a:buFont typeface="Wingdings" panose="05000000000000000000" pitchFamily="2" charset="2"/>
              <a:buChar char="Ø"/>
            </a:pPr>
            <a:r>
              <a:rPr lang="en-US" cap="none" dirty="0">
                <a:solidFill>
                  <a:schemeClr val="tx1"/>
                </a:solidFill>
                <a:latin typeface="Century Gothic" panose="020B0502020202020204" pitchFamily="34" charset="0"/>
                <a:hlinkClick r:id="rId2" action="ppaction://hlinksldjump"/>
              </a:rPr>
              <a:t>WSU’s Information Systems</a:t>
            </a:r>
            <a:endParaRPr lang="en-US" cap="none" dirty="0">
              <a:solidFill>
                <a:schemeClr val="tx1"/>
              </a:solidFill>
              <a:latin typeface="Century Gothic" panose="020B0502020202020204" pitchFamily="34" charset="0"/>
            </a:endParaRPr>
          </a:p>
          <a:p>
            <a:pPr marL="342900" indent="-342900">
              <a:spcBef>
                <a:spcPts val="600"/>
              </a:spcBef>
              <a:buClr>
                <a:schemeClr val="accent1">
                  <a:lumMod val="60000"/>
                  <a:lumOff val="40000"/>
                </a:schemeClr>
              </a:buClr>
              <a:buFont typeface="Wingdings" panose="05000000000000000000" pitchFamily="2" charset="2"/>
              <a:buChar char="Ø"/>
            </a:pPr>
            <a:r>
              <a:rPr lang="en-US" cap="none" dirty="0">
                <a:solidFill>
                  <a:schemeClr val="tx1"/>
                </a:solidFill>
                <a:latin typeface="Century Gothic" panose="020B0502020202020204" pitchFamily="34" charset="0"/>
                <a:hlinkClick r:id="rId3" action="ppaction://hlinksldjump"/>
              </a:rPr>
              <a:t>Managing Your Email</a:t>
            </a:r>
            <a:endParaRPr lang="en-US" cap="none" dirty="0">
              <a:solidFill>
                <a:schemeClr val="tx1"/>
              </a:solidFill>
              <a:latin typeface="Century Gothic" panose="020B0502020202020204" pitchFamily="34" charset="0"/>
            </a:endParaRPr>
          </a:p>
          <a:p>
            <a:pPr marL="342900" indent="-342900">
              <a:spcBef>
                <a:spcPts val="600"/>
              </a:spcBef>
              <a:buClr>
                <a:schemeClr val="accent1">
                  <a:lumMod val="60000"/>
                  <a:lumOff val="40000"/>
                </a:schemeClr>
              </a:buClr>
              <a:buFont typeface="Wingdings" panose="05000000000000000000" pitchFamily="2" charset="2"/>
              <a:buChar char="Ø"/>
            </a:pPr>
            <a:r>
              <a:rPr lang="en-US" cap="none" dirty="0">
                <a:solidFill>
                  <a:schemeClr val="tx1"/>
                </a:solidFill>
                <a:latin typeface="Century Gothic" panose="020B0502020202020204" pitchFamily="34" charset="0"/>
                <a:hlinkClick r:id="rId4" action="ppaction://hlinksldjump"/>
              </a:rPr>
              <a:t>About E*Value</a:t>
            </a:r>
            <a:endParaRPr lang="en-US" cap="none" dirty="0">
              <a:solidFill>
                <a:schemeClr val="tx1"/>
              </a:solidFill>
              <a:latin typeface="Century Gothic" panose="020B0502020202020204" pitchFamily="34" charset="0"/>
            </a:endParaRPr>
          </a:p>
          <a:p>
            <a:pPr marL="342900" indent="-342900">
              <a:spcBef>
                <a:spcPts val="600"/>
              </a:spcBef>
              <a:buClr>
                <a:schemeClr val="accent1">
                  <a:lumMod val="60000"/>
                  <a:lumOff val="40000"/>
                </a:schemeClr>
              </a:buClr>
              <a:buFont typeface="Wingdings" panose="05000000000000000000" pitchFamily="2" charset="2"/>
              <a:buChar char="Ø"/>
            </a:pPr>
            <a:r>
              <a:rPr lang="en-US" cap="none" dirty="0">
                <a:solidFill>
                  <a:schemeClr val="tx1"/>
                </a:solidFill>
                <a:latin typeface="Century Gothic" panose="020B0502020202020204" pitchFamily="34" charset="0"/>
                <a:hlinkClick r:id="rId5" action="ppaction://hlinksldjump"/>
              </a:rPr>
              <a:t>Logging in</a:t>
            </a:r>
            <a:endParaRPr lang="en-US" cap="none" dirty="0">
              <a:solidFill>
                <a:schemeClr val="tx1"/>
              </a:solidFill>
              <a:latin typeface="Century Gothic" panose="020B0502020202020204" pitchFamily="34" charset="0"/>
            </a:endParaRPr>
          </a:p>
          <a:p>
            <a:pPr marL="342900" indent="-342900">
              <a:spcBef>
                <a:spcPts val="600"/>
              </a:spcBef>
              <a:buClr>
                <a:schemeClr val="accent1">
                  <a:lumMod val="60000"/>
                  <a:lumOff val="40000"/>
                </a:schemeClr>
              </a:buClr>
              <a:buFont typeface="Wingdings" panose="05000000000000000000" pitchFamily="2" charset="2"/>
              <a:buChar char="Ø"/>
            </a:pPr>
            <a:r>
              <a:rPr lang="en-US" cap="none" dirty="0">
                <a:solidFill>
                  <a:schemeClr val="tx1"/>
                </a:solidFill>
                <a:latin typeface="Century Gothic" panose="020B0502020202020204" pitchFamily="34" charset="0"/>
                <a:hlinkClick r:id="rId6" action="ppaction://hlinksldjump"/>
              </a:rPr>
              <a:t>How to Use your Home Page</a:t>
            </a:r>
            <a:endParaRPr lang="en-US" cap="none" dirty="0">
              <a:solidFill>
                <a:schemeClr val="tx1"/>
              </a:solidFill>
              <a:latin typeface="Century Gothic" panose="020B0502020202020204" pitchFamily="34" charset="0"/>
            </a:endParaRPr>
          </a:p>
          <a:p>
            <a:pPr marL="342900" indent="-342900">
              <a:spcBef>
                <a:spcPts val="600"/>
              </a:spcBef>
              <a:buClr>
                <a:schemeClr val="accent1">
                  <a:lumMod val="60000"/>
                  <a:lumOff val="40000"/>
                </a:schemeClr>
              </a:buClr>
              <a:buFont typeface="Wingdings" panose="05000000000000000000" pitchFamily="2" charset="2"/>
              <a:buChar char="Ø"/>
            </a:pPr>
            <a:r>
              <a:rPr lang="en-US" cap="none" dirty="0">
                <a:solidFill>
                  <a:schemeClr val="tx1"/>
                </a:solidFill>
                <a:latin typeface="Century Gothic" panose="020B0502020202020204" pitchFamily="34" charset="0"/>
                <a:hlinkClick r:id="rId7" action="ppaction://hlinksldjump"/>
              </a:rPr>
              <a:t>Update your biographical Information</a:t>
            </a:r>
            <a:endParaRPr lang="en-US" cap="none" dirty="0">
              <a:solidFill>
                <a:schemeClr val="tx1"/>
              </a:solidFill>
              <a:latin typeface="Century Gothic" panose="020B0502020202020204" pitchFamily="34" charset="0"/>
            </a:endParaRPr>
          </a:p>
          <a:p>
            <a:pPr marL="342900" indent="-342900">
              <a:spcBef>
                <a:spcPts val="600"/>
              </a:spcBef>
              <a:buClr>
                <a:schemeClr val="accent1">
                  <a:lumMod val="60000"/>
                  <a:lumOff val="40000"/>
                </a:schemeClr>
              </a:buClr>
              <a:buFont typeface="Wingdings" panose="05000000000000000000" pitchFamily="2" charset="2"/>
              <a:buChar char="Ø"/>
            </a:pPr>
            <a:r>
              <a:rPr lang="en-US" cap="none" dirty="0">
                <a:solidFill>
                  <a:schemeClr val="tx1"/>
                </a:solidFill>
                <a:latin typeface="Century Gothic" panose="020B0502020202020204" pitchFamily="34" charset="0"/>
                <a:hlinkClick r:id="rId8" action="ppaction://hlinksldjump"/>
              </a:rPr>
              <a:t>Your Passport</a:t>
            </a:r>
            <a:endParaRPr lang="en-US" cap="none" dirty="0">
              <a:solidFill>
                <a:schemeClr val="tx1"/>
              </a:solidFill>
              <a:latin typeface="Century Gothic" panose="020B0502020202020204" pitchFamily="34" charset="0"/>
            </a:endParaRPr>
          </a:p>
          <a:p>
            <a:pPr marL="800100" lvl="1" indent="-342900">
              <a:spcBef>
                <a:spcPts val="600"/>
              </a:spcBef>
              <a:buClr>
                <a:schemeClr val="accent1">
                  <a:lumMod val="60000"/>
                  <a:lumOff val="40000"/>
                </a:schemeClr>
              </a:buClr>
              <a:buFont typeface="Wingdings" panose="05000000000000000000" pitchFamily="2" charset="2"/>
              <a:buChar char="Ø"/>
            </a:pPr>
            <a:r>
              <a:rPr lang="en-US" cap="none" dirty="0">
                <a:solidFill>
                  <a:schemeClr val="tx1"/>
                </a:solidFill>
                <a:latin typeface="Century Gothic" panose="020B0502020202020204" pitchFamily="34" charset="0"/>
                <a:hlinkClick r:id="rId9" action="ppaction://hlinksldjump"/>
              </a:rPr>
              <a:t>Review of Passport Requirements</a:t>
            </a:r>
            <a:endParaRPr lang="en-US" cap="none" dirty="0">
              <a:solidFill>
                <a:schemeClr val="tx1"/>
              </a:solidFill>
              <a:latin typeface="Century Gothic" panose="020B0502020202020204" pitchFamily="34" charset="0"/>
            </a:endParaRPr>
          </a:p>
          <a:p>
            <a:pPr marL="800100" lvl="1" indent="-342900">
              <a:spcBef>
                <a:spcPts val="600"/>
              </a:spcBef>
              <a:buClr>
                <a:schemeClr val="accent1">
                  <a:lumMod val="60000"/>
                  <a:lumOff val="40000"/>
                </a:schemeClr>
              </a:buClr>
              <a:buFont typeface="Wingdings" panose="05000000000000000000" pitchFamily="2" charset="2"/>
              <a:buChar char="Ø"/>
            </a:pPr>
            <a:r>
              <a:rPr lang="en-US" cap="none" dirty="0">
                <a:solidFill>
                  <a:schemeClr val="tx1"/>
                </a:solidFill>
                <a:latin typeface="Century Gothic" panose="020B0502020202020204" pitchFamily="34" charset="0"/>
                <a:hlinkClick r:id="rId10" action="ppaction://hlinksldjump"/>
              </a:rPr>
              <a:t>Uploading Passport Items</a:t>
            </a:r>
            <a:endParaRPr lang="en-US" cap="none" dirty="0">
              <a:solidFill>
                <a:schemeClr val="tx1"/>
              </a:solidFill>
              <a:latin typeface="Century Gothic" panose="020B0502020202020204" pitchFamily="34" charset="0"/>
            </a:endParaRPr>
          </a:p>
          <a:p>
            <a:pPr marL="800100" lvl="1" indent="-342900">
              <a:spcBef>
                <a:spcPts val="600"/>
              </a:spcBef>
              <a:buClr>
                <a:schemeClr val="accent1">
                  <a:lumMod val="60000"/>
                  <a:lumOff val="40000"/>
                </a:schemeClr>
              </a:buClr>
              <a:buFont typeface="Wingdings" panose="05000000000000000000" pitchFamily="2" charset="2"/>
              <a:buChar char="Ø"/>
            </a:pPr>
            <a:r>
              <a:rPr lang="en-US" cap="none" dirty="0">
                <a:solidFill>
                  <a:schemeClr val="tx1"/>
                </a:solidFill>
                <a:latin typeface="Century Gothic" panose="020B0502020202020204" pitchFamily="34" charset="0"/>
                <a:hlinkClick r:id="rId11" action="ppaction://hlinksldjump"/>
              </a:rPr>
              <a:t>Passport Tips from Students Who Have Been There</a:t>
            </a:r>
            <a:endParaRPr lang="en-US" cap="none" dirty="0">
              <a:solidFill>
                <a:schemeClr val="tx1"/>
              </a:solidFill>
              <a:latin typeface="Century Gothic" panose="020B0502020202020204" pitchFamily="34" charset="0"/>
            </a:endParaRPr>
          </a:p>
          <a:p>
            <a:pPr marL="342900" indent="-342900">
              <a:spcBef>
                <a:spcPts val="600"/>
              </a:spcBef>
              <a:buClr>
                <a:schemeClr val="accent1">
                  <a:lumMod val="60000"/>
                  <a:lumOff val="40000"/>
                </a:schemeClr>
              </a:buClr>
              <a:buFont typeface="Wingdings" panose="05000000000000000000" pitchFamily="2" charset="2"/>
              <a:buChar char="Ø"/>
            </a:pPr>
            <a:r>
              <a:rPr lang="en-US" cap="none" dirty="0">
                <a:solidFill>
                  <a:schemeClr val="tx1"/>
                </a:solidFill>
                <a:latin typeface="Century Gothic" panose="020B0502020202020204" pitchFamily="34" charset="0"/>
                <a:hlinkClick r:id="rId12" action="ppaction://hlinksldjump"/>
              </a:rPr>
              <a:t>What’s Next - Topics for Year 1 Semester 2 (Training 2)</a:t>
            </a:r>
            <a:endParaRPr lang="en-US" cap="none" dirty="0">
              <a:solidFill>
                <a:schemeClr val="tx1"/>
              </a:solidFill>
              <a:latin typeface="Century Gothic" panose="020B0502020202020204" pitchFamily="34" charset="0"/>
            </a:endParaRPr>
          </a:p>
          <a:p>
            <a:pPr marL="342900" indent="-342900">
              <a:spcBef>
                <a:spcPts val="600"/>
              </a:spcBef>
              <a:buClr>
                <a:schemeClr val="accent1">
                  <a:lumMod val="60000"/>
                  <a:lumOff val="40000"/>
                </a:schemeClr>
              </a:buClr>
              <a:buFont typeface="Wingdings" panose="05000000000000000000" pitchFamily="2" charset="2"/>
              <a:buChar char="Ø"/>
            </a:pPr>
            <a:r>
              <a:rPr lang="en-US" cap="none" dirty="0">
                <a:solidFill>
                  <a:schemeClr val="tx1"/>
                </a:solidFill>
                <a:latin typeface="Century Gothic" panose="020B0502020202020204" pitchFamily="34" charset="0"/>
                <a:hlinkClick r:id="rId13" action="ppaction://hlinksldjump"/>
              </a:rPr>
              <a:t>Who to ask for help</a:t>
            </a:r>
            <a:endParaRPr lang="en-US" cap="none" dirty="0">
              <a:solidFill>
                <a:schemeClr val="tx1"/>
              </a:solidFill>
              <a:latin typeface="Century Gothic" panose="020B0502020202020204" pitchFamily="34" charset="0"/>
            </a:endParaRPr>
          </a:p>
          <a:p>
            <a:pPr>
              <a:spcBef>
                <a:spcPts val="600"/>
              </a:spcBef>
            </a:pPr>
            <a:endParaRPr lang="en-US" dirty="0"/>
          </a:p>
        </p:txBody>
      </p:sp>
      <p:sp>
        <p:nvSpPr>
          <p:cNvPr id="4" name="TextBox 3"/>
          <p:cNvSpPr txBox="1"/>
          <p:nvPr/>
        </p:nvSpPr>
        <p:spPr>
          <a:xfrm>
            <a:off x="3251200" y="6108700"/>
            <a:ext cx="4346446" cy="369332"/>
          </a:xfrm>
          <a:prstGeom prst="rect">
            <a:avLst/>
          </a:prstGeom>
          <a:noFill/>
        </p:spPr>
        <p:txBody>
          <a:bodyPr wrap="none" rtlCol="0">
            <a:spAutoFit/>
          </a:bodyPr>
          <a:lstStyle/>
          <a:p>
            <a:r>
              <a:rPr lang="en-US" dirty="0">
                <a:solidFill>
                  <a:srgbClr val="FFFF00"/>
                </a:solidFill>
              </a:rPr>
              <a:t>(Click on any topic to go directly to the slide)</a:t>
            </a:r>
          </a:p>
        </p:txBody>
      </p:sp>
      <p:sp>
        <p:nvSpPr>
          <p:cNvPr id="5" name="Date Placeholder 4"/>
          <p:cNvSpPr>
            <a:spLocks noGrp="1"/>
          </p:cNvSpPr>
          <p:nvPr>
            <p:ph type="dt" sz="half" idx="10"/>
          </p:nvPr>
        </p:nvSpPr>
        <p:spPr/>
        <p:txBody>
          <a:bodyPr/>
          <a:lstStyle/>
          <a:p>
            <a:r>
              <a:rPr lang="en-US"/>
              <a:t>08/10/2017</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2</a:t>
            </a:fld>
            <a:endParaRPr lang="en-US" dirty="0"/>
          </a:p>
        </p:txBody>
      </p:sp>
    </p:spTree>
    <p:extLst>
      <p:ext uri="{BB962C8B-B14F-4D97-AF65-F5344CB8AC3E}">
        <p14:creationId xmlns:p14="http://schemas.microsoft.com/office/powerpoint/2010/main" val="19046402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nodeType="withEffect">
                                  <p:stCondLst>
                                    <p:cond delay="0"/>
                                  </p:stCondLst>
                                  <p:endCondLst>
                                    <p:cond evt="onNext" delay="0">
                                      <p:tgtEl>
                                        <p:sldTgt/>
                                      </p:tgtEl>
                                    </p:cond>
                                  </p:endCondLst>
                                  <p:iterate type="wd">
                                    <p:tmPct val="10000"/>
                                  </p:iterate>
                                  <p:childTnLst>
                                    <p:animClr clrSpc="hsl" dir="cw">
                                      <p:cBhvr override="childStyle">
                                        <p:cTn id="6" dur="1000" fill="hold"/>
                                        <p:tgtEl>
                                          <p:spTgt spid="4">
                                            <p:txEl>
                                              <p:pRg st="0" end="0"/>
                                            </p:txEl>
                                          </p:spTgt>
                                        </p:tgtEl>
                                        <p:attrNameLst>
                                          <p:attrName>style.color</p:attrName>
                                        </p:attrNameLst>
                                      </p:cBhvr>
                                      <p:by>
                                        <p:hsl h="7200000" s="0" l="0"/>
                                      </p:by>
                                    </p:animClr>
                                    <p:animClr clrSpc="hsl" dir="cw">
                                      <p:cBhvr>
                                        <p:cTn id="7" dur="1000" fill="hold"/>
                                        <p:tgtEl>
                                          <p:spTgt spid="4">
                                            <p:txEl>
                                              <p:pRg st="0" end="0"/>
                                            </p:txEl>
                                          </p:spTgt>
                                        </p:tgtEl>
                                        <p:attrNameLst>
                                          <p:attrName>fillcolor</p:attrName>
                                        </p:attrNameLst>
                                      </p:cBhvr>
                                      <p:by>
                                        <p:hsl h="7200000" s="0" l="0"/>
                                      </p:by>
                                    </p:animClr>
                                    <p:animClr clrSpc="hsl" dir="cw">
                                      <p:cBhvr>
                                        <p:cTn id="8" dur="1000" fill="hold"/>
                                        <p:tgtEl>
                                          <p:spTgt spid="4">
                                            <p:txEl>
                                              <p:pRg st="0" end="0"/>
                                            </p:txEl>
                                          </p:spTgt>
                                        </p:tgtEl>
                                        <p:attrNameLst>
                                          <p:attrName>stroke.color</p:attrName>
                                        </p:attrNameLst>
                                      </p:cBhvr>
                                      <p:by>
                                        <p:hsl h="7200000" s="0" l="0"/>
                                      </p:by>
                                    </p:animClr>
                                    <p:set>
                                      <p:cBhvr>
                                        <p:cTn id="9" dur="1000" fill="hold"/>
                                        <p:tgtEl>
                                          <p:spTgt spid="4">
                                            <p:txEl>
                                              <p:pRg st="0" end="0"/>
                                            </p:txEl>
                                          </p:spTgt>
                                        </p:tgtEl>
                                        <p:attrNameLst>
                                          <p:attrName>fill.type</p:attrName>
                                        </p:attrNameLst>
                                      </p:cBhvr>
                                      <p:to>
                                        <p:strVal val="solid"/>
                                      </p:to>
                                    </p:set>
                                  </p:childTnLst>
                                </p:cTn>
                              </p:par>
                              <p:par>
                                <p:cTn id="10" presetID="31"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25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250" fill="hold"/>
                                        <p:tgtEl>
                                          <p:spTgt spid="3">
                                            <p:txEl>
                                              <p:pRg st="0" end="0"/>
                                            </p:txEl>
                                          </p:spTgt>
                                        </p:tgtEl>
                                        <p:attrNameLst>
                                          <p:attrName>ppt_h</p:attrName>
                                        </p:attrNameLst>
                                      </p:cBhvr>
                                      <p:tavLst>
                                        <p:tav tm="0">
                                          <p:val>
                                            <p:fltVal val="0"/>
                                          </p:val>
                                        </p:tav>
                                        <p:tav tm="100000">
                                          <p:val>
                                            <p:strVal val="#ppt_h"/>
                                          </p:val>
                                        </p:tav>
                                      </p:tavLst>
                                    </p:anim>
                                    <p:anim calcmode="lin" valueType="num">
                                      <p:cBhvr>
                                        <p:cTn id="14" dur="25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5" dur="250"/>
                                        <p:tgtEl>
                                          <p:spTgt spid="3">
                                            <p:txEl>
                                              <p:pRg st="0" end="0"/>
                                            </p:txEl>
                                          </p:spTgt>
                                        </p:tgtEl>
                                      </p:cBhvr>
                                    </p:animEffect>
                                  </p:childTnLst>
                                </p:cTn>
                              </p:par>
                              <p:par>
                                <p:cTn id="16" presetID="31" presetClass="entr" presetSubtype="0" fill="hold" grpId="0"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p:cTn id="18" dur="250" fill="hold"/>
                                        <p:tgtEl>
                                          <p:spTgt spid="3">
                                            <p:txEl>
                                              <p:pRg st="1" end="1"/>
                                            </p:txEl>
                                          </p:spTgt>
                                        </p:tgtEl>
                                        <p:attrNameLst>
                                          <p:attrName>ppt_w</p:attrName>
                                        </p:attrNameLst>
                                      </p:cBhvr>
                                      <p:tavLst>
                                        <p:tav tm="0">
                                          <p:val>
                                            <p:fltVal val="0"/>
                                          </p:val>
                                        </p:tav>
                                        <p:tav tm="100000">
                                          <p:val>
                                            <p:strVal val="#ppt_w"/>
                                          </p:val>
                                        </p:tav>
                                      </p:tavLst>
                                    </p:anim>
                                    <p:anim calcmode="lin" valueType="num">
                                      <p:cBhvr>
                                        <p:cTn id="19" dur="250" fill="hold"/>
                                        <p:tgtEl>
                                          <p:spTgt spid="3">
                                            <p:txEl>
                                              <p:pRg st="1" end="1"/>
                                            </p:txEl>
                                          </p:spTgt>
                                        </p:tgtEl>
                                        <p:attrNameLst>
                                          <p:attrName>ppt_h</p:attrName>
                                        </p:attrNameLst>
                                      </p:cBhvr>
                                      <p:tavLst>
                                        <p:tav tm="0">
                                          <p:val>
                                            <p:fltVal val="0"/>
                                          </p:val>
                                        </p:tav>
                                        <p:tav tm="100000">
                                          <p:val>
                                            <p:strVal val="#ppt_h"/>
                                          </p:val>
                                        </p:tav>
                                      </p:tavLst>
                                    </p:anim>
                                    <p:anim calcmode="lin" valueType="num">
                                      <p:cBhvr>
                                        <p:cTn id="20" dur="25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1" dur="250"/>
                                        <p:tgtEl>
                                          <p:spTgt spid="3">
                                            <p:txEl>
                                              <p:pRg st="1" end="1"/>
                                            </p:txEl>
                                          </p:spTgt>
                                        </p:tgtEl>
                                      </p:cBhvr>
                                    </p:animEffect>
                                  </p:childTnLst>
                                </p:cTn>
                              </p:par>
                              <p:par>
                                <p:cTn id="22" presetID="31" presetClass="entr" presetSubtype="0" fill="hold" grpId="0"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p:cTn id="24" dur="250" fill="hold"/>
                                        <p:tgtEl>
                                          <p:spTgt spid="3">
                                            <p:txEl>
                                              <p:pRg st="2" end="2"/>
                                            </p:txEl>
                                          </p:spTgt>
                                        </p:tgtEl>
                                        <p:attrNameLst>
                                          <p:attrName>ppt_w</p:attrName>
                                        </p:attrNameLst>
                                      </p:cBhvr>
                                      <p:tavLst>
                                        <p:tav tm="0">
                                          <p:val>
                                            <p:fltVal val="0"/>
                                          </p:val>
                                        </p:tav>
                                        <p:tav tm="100000">
                                          <p:val>
                                            <p:strVal val="#ppt_w"/>
                                          </p:val>
                                        </p:tav>
                                      </p:tavLst>
                                    </p:anim>
                                    <p:anim calcmode="lin" valueType="num">
                                      <p:cBhvr>
                                        <p:cTn id="25" dur="250" fill="hold"/>
                                        <p:tgtEl>
                                          <p:spTgt spid="3">
                                            <p:txEl>
                                              <p:pRg st="2" end="2"/>
                                            </p:txEl>
                                          </p:spTgt>
                                        </p:tgtEl>
                                        <p:attrNameLst>
                                          <p:attrName>ppt_h</p:attrName>
                                        </p:attrNameLst>
                                      </p:cBhvr>
                                      <p:tavLst>
                                        <p:tav tm="0">
                                          <p:val>
                                            <p:fltVal val="0"/>
                                          </p:val>
                                        </p:tav>
                                        <p:tav tm="100000">
                                          <p:val>
                                            <p:strVal val="#ppt_h"/>
                                          </p:val>
                                        </p:tav>
                                      </p:tavLst>
                                    </p:anim>
                                    <p:anim calcmode="lin" valueType="num">
                                      <p:cBhvr>
                                        <p:cTn id="26" dur="25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7" dur="250"/>
                                        <p:tgtEl>
                                          <p:spTgt spid="3">
                                            <p:txEl>
                                              <p:pRg st="2" end="2"/>
                                            </p:txEl>
                                          </p:spTgt>
                                        </p:tgtEl>
                                      </p:cBhvr>
                                    </p:animEffect>
                                  </p:childTnLst>
                                </p:cTn>
                              </p:par>
                              <p:par>
                                <p:cTn id="28" presetID="31" presetClass="entr" presetSubtype="0" fill="hold" grpId="0" nodeType="with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p:cTn id="30" dur="250" fill="hold"/>
                                        <p:tgtEl>
                                          <p:spTgt spid="3">
                                            <p:txEl>
                                              <p:pRg st="3" end="3"/>
                                            </p:txEl>
                                          </p:spTgt>
                                        </p:tgtEl>
                                        <p:attrNameLst>
                                          <p:attrName>ppt_w</p:attrName>
                                        </p:attrNameLst>
                                      </p:cBhvr>
                                      <p:tavLst>
                                        <p:tav tm="0">
                                          <p:val>
                                            <p:fltVal val="0"/>
                                          </p:val>
                                        </p:tav>
                                        <p:tav tm="100000">
                                          <p:val>
                                            <p:strVal val="#ppt_w"/>
                                          </p:val>
                                        </p:tav>
                                      </p:tavLst>
                                    </p:anim>
                                    <p:anim calcmode="lin" valueType="num">
                                      <p:cBhvr>
                                        <p:cTn id="31" dur="250" fill="hold"/>
                                        <p:tgtEl>
                                          <p:spTgt spid="3">
                                            <p:txEl>
                                              <p:pRg st="3" end="3"/>
                                            </p:txEl>
                                          </p:spTgt>
                                        </p:tgtEl>
                                        <p:attrNameLst>
                                          <p:attrName>ppt_h</p:attrName>
                                        </p:attrNameLst>
                                      </p:cBhvr>
                                      <p:tavLst>
                                        <p:tav tm="0">
                                          <p:val>
                                            <p:fltVal val="0"/>
                                          </p:val>
                                        </p:tav>
                                        <p:tav tm="100000">
                                          <p:val>
                                            <p:strVal val="#ppt_h"/>
                                          </p:val>
                                        </p:tav>
                                      </p:tavLst>
                                    </p:anim>
                                    <p:anim calcmode="lin" valueType="num">
                                      <p:cBhvr>
                                        <p:cTn id="32" dur="25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3" dur="250"/>
                                        <p:tgtEl>
                                          <p:spTgt spid="3">
                                            <p:txEl>
                                              <p:pRg st="3" end="3"/>
                                            </p:txEl>
                                          </p:spTgt>
                                        </p:tgtEl>
                                      </p:cBhvr>
                                    </p:animEffect>
                                  </p:childTnLst>
                                </p:cTn>
                              </p:par>
                              <p:par>
                                <p:cTn id="34" presetID="31" presetClass="entr" presetSubtype="0" fill="hold" grpId="0" nodeType="with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p:cTn id="36" dur="250" fill="hold"/>
                                        <p:tgtEl>
                                          <p:spTgt spid="3">
                                            <p:txEl>
                                              <p:pRg st="4" end="4"/>
                                            </p:txEl>
                                          </p:spTgt>
                                        </p:tgtEl>
                                        <p:attrNameLst>
                                          <p:attrName>ppt_w</p:attrName>
                                        </p:attrNameLst>
                                      </p:cBhvr>
                                      <p:tavLst>
                                        <p:tav tm="0">
                                          <p:val>
                                            <p:fltVal val="0"/>
                                          </p:val>
                                        </p:tav>
                                        <p:tav tm="100000">
                                          <p:val>
                                            <p:strVal val="#ppt_w"/>
                                          </p:val>
                                        </p:tav>
                                      </p:tavLst>
                                    </p:anim>
                                    <p:anim calcmode="lin" valueType="num">
                                      <p:cBhvr>
                                        <p:cTn id="37" dur="250" fill="hold"/>
                                        <p:tgtEl>
                                          <p:spTgt spid="3">
                                            <p:txEl>
                                              <p:pRg st="4" end="4"/>
                                            </p:txEl>
                                          </p:spTgt>
                                        </p:tgtEl>
                                        <p:attrNameLst>
                                          <p:attrName>ppt_h</p:attrName>
                                        </p:attrNameLst>
                                      </p:cBhvr>
                                      <p:tavLst>
                                        <p:tav tm="0">
                                          <p:val>
                                            <p:fltVal val="0"/>
                                          </p:val>
                                        </p:tav>
                                        <p:tav tm="100000">
                                          <p:val>
                                            <p:strVal val="#ppt_h"/>
                                          </p:val>
                                        </p:tav>
                                      </p:tavLst>
                                    </p:anim>
                                    <p:anim calcmode="lin" valueType="num">
                                      <p:cBhvr>
                                        <p:cTn id="38" dur="25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9" dur="250"/>
                                        <p:tgtEl>
                                          <p:spTgt spid="3">
                                            <p:txEl>
                                              <p:pRg st="4" end="4"/>
                                            </p:txEl>
                                          </p:spTgt>
                                        </p:tgtEl>
                                      </p:cBhvr>
                                    </p:animEffect>
                                  </p:childTnLst>
                                </p:cTn>
                              </p:par>
                              <p:par>
                                <p:cTn id="40" presetID="31" presetClass="entr" presetSubtype="0" fill="hold" grpId="0" nodeType="with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25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250" fill="hold"/>
                                        <p:tgtEl>
                                          <p:spTgt spid="3">
                                            <p:txEl>
                                              <p:pRg st="5" end="5"/>
                                            </p:txEl>
                                          </p:spTgt>
                                        </p:tgtEl>
                                        <p:attrNameLst>
                                          <p:attrName>ppt_h</p:attrName>
                                        </p:attrNameLst>
                                      </p:cBhvr>
                                      <p:tavLst>
                                        <p:tav tm="0">
                                          <p:val>
                                            <p:fltVal val="0"/>
                                          </p:val>
                                        </p:tav>
                                        <p:tav tm="100000">
                                          <p:val>
                                            <p:strVal val="#ppt_h"/>
                                          </p:val>
                                        </p:tav>
                                      </p:tavLst>
                                    </p:anim>
                                    <p:anim calcmode="lin" valueType="num">
                                      <p:cBhvr>
                                        <p:cTn id="44" dur="25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5" dur="250"/>
                                        <p:tgtEl>
                                          <p:spTgt spid="3">
                                            <p:txEl>
                                              <p:pRg st="5" end="5"/>
                                            </p:txEl>
                                          </p:spTgt>
                                        </p:tgtEl>
                                      </p:cBhvr>
                                    </p:animEffect>
                                  </p:childTnLst>
                                </p:cTn>
                              </p:par>
                              <p:par>
                                <p:cTn id="46" presetID="31" presetClass="entr" presetSubtype="0" fill="hold" grpId="0" nodeType="with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 calcmode="lin" valueType="num">
                                      <p:cBhvr>
                                        <p:cTn id="48" dur="250" fill="hold"/>
                                        <p:tgtEl>
                                          <p:spTgt spid="3">
                                            <p:txEl>
                                              <p:pRg st="6" end="6"/>
                                            </p:txEl>
                                          </p:spTgt>
                                        </p:tgtEl>
                                        <p:attrNameLst>
                                          <p:attrName>ppt_w</p:attrName>
                                        </p:attrNameLst>
                                      </p:cBhvr>
                                      <p:tavLst>
                                        <p:tav tm="0">
                                          <p:val>
                                            <p:fltVal val="0"/>
                                          </p:val>
                                        </p:tav>
                                        <p:tav tm="100000">
                                          <p:val>
                                            <p:strVal val="#ppt_w"/>
                                          </p:val>
                                        </p:tav>
                                      </p:tavLst>
                                    </p:anim>
                                    <p:anim calcmode="lin" valueType="num">
                                      <p:cBhvr>
                                        <p:cTn id="49" dur="250" fill="hold"/>
                                        <p:tgtEl>
                                          <p:spTgt spid="3">
                                            <p:txEl>
                                              <p:pRg st="6" end="6"/>
                                            </p:txEl>
                                          </p:spTgt>
                                        </p:tgtEl>
                                        <p:attrNameLst>
                                          <p:attrName>ppt_h</p:attrName>
                                        </p:attrNameLst>
                                      </p:cBhvr>
                                      <p:tavLst>
                                        <p:tav tm="0">
                                          <p:val>
                                            <p:fltVal val="0"/>
                                          </p:val>
                                        </p:tav>
                                        <p:tav tm="100000">
                                          <p:val>
                                            <p:strVal val="#ppt_h"/>
                                          </p:val>
                                        </p:tav>
                                      </p:tavLst>
                                    </p:anim>
                                    <p:anim calcmode="lin" valueType="num">
                                      <p:cBhvr>
                                        <p:cTn id="50" dur="25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51" dur="250"/>
                                        <p:tgtEl>
                                          <p:spTgt spid="3">
                                            <p:txEl>
                                              <p:pRg st="6" end="6"/>
                                            </p:txEl>
                                          </p:spTgt>
                                        </p:tgtEl>
                                      </p:cBhvr>
                                    </p:animEffect>
                                  </p:childTnLst>
                                </p:cTn>
                              </p:par>
                              <p:par>
                                <p:cTn id="52" presetID="31" presetClass="entr" presetSubtype="0" fill="hold" grpId="0" nodeType="with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 calcmode="lin" valueType="num">
                                      <p:cBhvr>
                                        <p:cTn id="54" dur="250" fill="hold"/>
                                        <p:tgtEl>
                                          <p:spTgt spid="3">
                                            <p:txEl>
                                              <p:pRg st="7" end="7"/>
                                            </p:txEl>
                                          </p:spTgt>
                                        </p:tgtEl>
                                        <p:attrNameLst>
                                          <p:attrName>ppt_w</p:attrName>
                                        </p:attrNameLst>
                                      </p:cBhvr>
                                      <p:tavLst>
                                        <p:tav tm="0">
                                          <p:val>
                                            <p:fltVal val="0"/>
                                          </p:val>
                                        </p:tav>
                                        <p:tav tm="100000">
                                          <p:val>
                                            <p:strVal val="#ppt_w"/>
                                          </p:val>
                                        </p:tav>
                                      </p:tavLst>
                                    </p:anim>
                                    <p:anim calcmode="lin" valueType="num">
                                      <p:cBhvr>
                                        <p:cTn id="55" dur="250" fill="hold"/>
                                        <p:tgtEl>
                                          <p:spTgt spid="3">
                                            <p:txEl>
                                              <p:pRg st="7" end="7"/>
                                            </p:txEl>
                                          </p:spTgt>
                                        </p:tgtEl>
                                        <p:attrNameLst>
                                          <p:attrName>ppt_h</p:attrName>
                                        </p:attrNameLst>
                                      </p:cBhvr>
                                      <p:tavLst>
                                        <p:tav tm="0">
                                          <p:val>
                                            <p:fltVal val="0"/>
                                          </p:val>
                                        </p:tav>
                                        <p:tav tm="100000">
                                          <p:val>
                                            <p:strVal val="#ppt_h"/>
                                          </p:val>
                                        </p:tav>
                                      </p:tavLst>
                                    </p:anim>
                                    <p:anim calcmode="lin" valueType="num">
                                      <p:cBhvr>
                                        <p:cTn id="56" dur="25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57" dur="250"/>
                                        <p:tgtEl>
                                          <p:spTgt spid="3">
                                            <p:txEl>
                                              <p:pRg st="7" end="7"/>
                                            </p:txEl>
                                          </p:spTgt>
                                        </p:tgtEl>
                                      </p:cBhvr>
                                    </p:animEffect>
                                  </p:childTnLst>
                                </p:cTn>
                              </p:par>
                              <p:par>
                                <p:cTn id="58" presetID="31" presetClass="entr" presetSubtype="0" fill="hold" grpId="0" nodeType="withEffect">
                                  <p:stCondLst>
                                    <p:cond delay="0"/>
                                  </p:stCondLst>
                                  <p:childTnLst>
                                    <p:set>
                                      <p:cBhvr>
                                        <p:cTn id="59" dur="1" fill="hold">
                                          <p:stCondLst>
                                            <p:cond delay="0"/>
                                          </p:stCondLst>
                                        </p:cTn>
                                        <p:tgtEl>
                                          <p:spTgt spid="3">
                                            <p:txEl>
                                              <p:pRg st="8" end="8"/>
                                            </p:txEl>
                                          </p:spTgt>
                                        </p:tgtEl>
                                        <p:attrNameLst>
                                          <p:attrName>style.visibility</p:attrName>
                                        </p:attrNameLst>
                                      </p:cBhvr>
                                      <p:to>
                                        <p:strVal val="visible"/>
                                      </p:to>
                                    </p:set>
                                    <p:anim calcmode="lin" valueType="num">
                                      <p:cBhvr>
                                        <p:cTn id="60" dur="250" fill="hold"/>
                                        <p:tgtEl>
                                          <p:spTgt spid="3">
                                            <p:txEl>
                                              <p:pRg st="8" end="8"/>
                                            </p:txEl>
                                          </p:spTgt>
                                        </p:tgtEl>
                                        <p:attrNameLst>
                                          <p:attrName>ppt_w</p:attrName>
                                        </p:attrNameLst>
                                      </p:cBhvr>
                                      <p:tavLst>
                                        <p:tav tm="0">
                                          <p:val>
                                            <p:fltVal val="0"/>
                                          </p:val>
                                        </p:tav>
                                        <p:tav tm="100000">
                                          <p:val>
                                            <p:strVal val="#ppt_w"/>
                                          </p:val>
                                        </p:tav>
                                      </p:tavLst>
                                    </p:anim>
                                    <p:anim calcmode="lin" valueType="num">
                                      <p:cBhvr>
                                        <p:cTn id="61" dur="250" fill="hold"/>
                                        <p:tgtEl>
                                          <p:spTgt spid="3">
                                            <p:txEl>
                                              <p:pRg st="8" end="8"/>
                                            </p:txEl>
                                          </p:spTgt>
                                        </p:tgtEl>
                                        <p:attrNameLst>
                                          <p:attrName>ppt_h</p:attrName>
                                        </p:attrNameLst>
                                      </p:cBhvr>
                                      <p:tavLst>
                                        <p:tav tm="0">
                                          <p:val>
                                            <p:fltVal val="0"/>
                                          </p:val>
                                        </p:tav>
                                        <p:tav tm="100000">
                                          <p:val>
                                            <p:strVal val="#ppt_h"/>
                                          </p:val>
                                        </p:tav>
                                      </p:tavLst>
                                    </p:anim>
                                    <p:anim calcmode="lin" valueType="num">
                                      <p:cBhvr>
                                        <p:cTn id="62" dur="25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63" dur="250"/>
                                        <p:tgtEl>
                                          <p:spTgt spid="3">
                                            <p:txEl>
                                              <p:pRg st="8" end="8"/>
                                            </p:txEl>
                                          </p:spTgt>
                                        </p:tgtEl>
                                      </p:cBhvr>
                                    </p:animEffect>
                                  </p:childTnLst>
                                </p:cTn>
                              </p:par>
                              <p:par>
                                <p:cTn id="64" presetID="31" presetClass="entr" presetSubtype="0" fill="hold" grpId="0" nodeType="withEffect">
                                  <p:stCondLst>
                                    <p:cond delay="0"/>
                                  </p:stCondLst>
                                  <p:childTnLst>
                                    <p:set>
                                      <p:cBhvr>
                                        <p:cTn id="65" dur="1" fill="hold">
                                          <p:stCondLst>
                                            <p:cond delay="0"/>
                                          </p:stCondLst>
                                        </p:cTn>
                                        <p:tgtEl>
                                          <p:spTgt spid="3">
                                            <p:txEl>
                                              <p:pRg st="9" end="9"/>
                                            </p:txEl>
                                          </p:spTgt>
                                        </p:tgtEl>
                                        <p:attrNameLst>
                                          <p:attrName>style.visibility</p:attrName>
                                        </p:attrNameLst>
                                      </p:cBhvr>
                                      <p:to>
                                        <p:strVal val="visible"/>
                                      </p:to>
                                    </p:set>
                                    <p:anim calcmode="lin" valueType="num">
                                      <p:cBhvr>
                                        <p:cTn id="66" dur="250" fill="hold"/>
                                        <p:tgtEl>
                                          <p:spTgt spid="3">
                                            <p:txEl>
                                              <p:pRg st="9" end="9"/>
                                            </p:txEl>
                                          </p:spTgt>
                                        </p:tgtEl>
                                        <p:attrNameLst>
                                          <p:attrName>ppt_w</p:attrName>
                                        </p:attrNameLst>
                                      </p:cBhvr>
                                      <p:tavLst>
                                        <p:tav tm="0">
                                          <p:val>
                                            <p:fltVal val="0"/>
                                          </p:val>
                                        </p:tav>
                                        <p:tav tm="100000">
                                          <p:val>
                                            <p:strVal val="#ppt_w"/>
                                          </p:val>
                                        </p:tav>
                                      </p:tavLst>
                                    </p:anim>
                                    <p:anim calcmode="lin" valueType="num">
                                      <p:cBhvr>
                                        <p:cTn id="67" dur="250" fill="hold"/>
                                        <p:tgtEl>
                                          <p:spTgt spid="3">
                                            <p:txEl>
                                              <p:pRg st="9" end="9"/>
                                            </p:txEl>
                                          </p:spTgt>
                                        </p:tgtEl>
                                        <p:attrNameLst>
                                          <p:attrName>ppt_h</p:attrName>
                                        </p:attrNameLst>
                                      </p:cBhvr>
                                      <p:tavLst>
                                        <p:tav tm="0">
                                          <p:val>
                                            <p:fltVal val="0"/>
                                          </p:val>
                                        </p:tav>
                                        <p:tav tm="100000">
                                          <p:val>
                                            <p:strVal val="#ppt_h"/>
                                          </p:val>
                                        </p:tav>
                                      </p:tavLst>
                                    </p:anim>
                                    <p:anim calcmode="lin" valueType="num">
                                      <p:cBhvr>
                                        <p:cTn id="68" dur="25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69" dur="250"/>
                                        <p:tgtEl>
                                          <p:spTgt spid="3">
                                            <p:txEl>
                                              <p:pRg st="9" end="9"/>
                                            </p:txEl>
                                          </p:spTgt>
                                        </p:tgtEl>
                                      </p:cBhvr>
                                    </p:animEffect>
                                  </p:childTnLst>
                                </p:cTn>
                              </p:par>
                              <p:par>
                                <p:cTn id="70" presetID="31" presetClass="entr" presetSubtype="0" fill="hold" grpId="0" nodeType="withEffect">
                                  <p:stCondLst>
                                    <p:cond delay="0"/>
                                  </p:stCondLst>
                                  <p:childTnLst>
                                    <p:set>
                                      <p:cBhvr>
                                        <p:cTn id="71" dur="1" fill="hold">
                                          <p:stCondLst>
                                            <p:cond delay="0"/>
                                          </p:stCondLst>
                                        </p:cTn>
                                        <p:tgtEl>
                                          <p:spTgt spid="3">
                                            <p:txEl>
                                              <p:pRg st="10" end="10"/>
                                            </p:txEl>
                                          </p:spTgt>
                                        </p:tgtEl>
                                        <p:attrNameLst>
                                          <p:attrName>style.visibility</p:attrName>
                                        </p:attrNameLst>
                                      </p:cBhvr>
                                      <p:to>
                                        <p:strVal val="visible"/>
                                      </p:to>
                                    </p:set>
                                    <p:anim calcmode="lin" valueType="num">
                                      <p:cBhvr>
                                        <p:cTn id="72" dur="25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73" dur="25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74" dur="250" fill="hold"/>
                                        <p:tgtEl>
                                          <p:spTgt spid="3">
                                            <p:txEl>
                                              <p:pRg st="10" end="10"/>
                                            </p:txEl>
                                          </p:spTgt>
                                        </p:tgtEl>
                                        <p:attrNameLst>
                                          <p:attrName>style.rotation</p:attrName>
                                        </p:attrNameLst>
                                      </p:cBhvr>
                                      <p:tavLst>
                                        <p:tav tm="0">
                                          <p:val>
                                            <p:fltVal val="90"/>
                                          </p:val>
                                        </p:tav>
                                        <p:tav tm="100000">
                                          <p:val>
                                            <p:fltVal val="0"/>
                                          </p:val>
                                        </p:tav>
                                      </p:tavLst>
                                    </p:anim>
                                    <p:animEffect transition="in" filter="fade">
                                      <p:cBhvr>
                                        <p:cTn id="75" dur="250"/>
                                        <p:tgtEl>
                                          <p:spTgt spid="3">
                                            <p:txEl>
                                              <p:pRg st="10" end="10"/>
                                            </p:txEl>
                                          </p:spTgt>
                                        </p:tgtEl>
                                      </p:cBhvr>
                                    </p:animEffect>
                                  </p:childTnLst>
                                </p:cTn>
                              </p:par>
                              <p:par>
                                <p:cTn id="76" presetID="31" presetClass="entr" presetSubtype="0" fill="hold" grpId="0" nodeType="withEffect">
                                  <p:stCondLst>
                                    <p:cond delay="0"/>
                                  </p:stCondLst>
                                  <p:childTnLst>
                                    <p:set>
                                      <p:cBhvr>
                                        <p:cTn id="77" dur="1" fill="hold">
                                          <p:stCondLst>
                                            <p:cond delay="0"/>
                                          </p:stCondLst>
                                        </p:cTn>
                                        <p:tgtEl>
                                          <p:spTgt spid="3">
                                            <p:txEl>
                                              <p:pRg st="11" end="11"/>
                                            </p:txEl>
                                          </p:spTgt>
                                        </p:tgtEl>
                                        <p:attrNameLst>
                                          <p:attrName>style.visibility</p:attrName>
                                        </p:attrNameLst>
                                      </p:cBhvr>
                                      <p:to>
                                        <p:strVal val="visible"/>
                                      </p:to>
                                    </p:set>
                                    <p:anim calcmode="lin" valueType="num">
                                      <p:cBhvr>
                                        <p:cTn id="78" dur="25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79" dur="250" fill="hold"/>
                                        <p:tgtEl>
                                          <p:spTgt spid="3">
                                            <p:txEl>
                                              <p:pRg st="11" end="11"/>
                                            </p:txEl>
                                          </p:spTgt>
                                        </p:tgtEl>
                                        <p:attrNameLst>
                                          <p:attrName>ppt_h</p:attrName>
                                        </p:attrNameLst>
                                      </p:cBhvr>
                                      <p:tavLst>
                                        <p:tav tm="0">
                                          <p:val>
                                            <p:fltVal val="0"/>
                                          </p:val>
                                        </p:tav>
                                        <p:tav tm="100000">
                                          <p:val>
                                            <p:strVal val="#ppt_h"/>
                                          </p:val>
                                        </p:tav>
                                      </p:tavLst>
                                    </p:anim>
                                    <p:anim calcmode="lin" valueType="num">
                                      <p:cBhvr>
                                        <p:cTn id="80" dur="250" fill="hold"/>
                                        <p:tgtEl>
                                          <p:spTgt spid="3">
                                            <p:txEl>
                                              <p:pRg st="11" end="11"/>
                                            </p:txEl>
                                          </p:spTgt>
                                        </p:tgtEl>
                                        <p:attrNameLst>
                                          <p:attrName>style.rotation</p:attrName>
                                        </p:attrNameLst>
                                      </p:cBhvr>
                                      <p:tavLst>
                                        <p:tav tm="0">
                                          <p:val>
                                            <p:fltVal val="90"/>
                                          </p:val>
                                        </p:tav>
                                        <p:tav tm="100000">
                                          <p:val>
                                            <p:fltVal val="0"/>
                                          </p:val>
                                        </p:tav>
                                      </p:tavLst>
                                    </p:anim>
                                    <p:animEffect transition="in" filter="fade">
                                      <p:cBhvr>
                                        <p:cTn id="81" dur="25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063311" y="756377"/>
            <a:ext cx="8057589" cy="5101451"/>
          </a:xfrm>
          <a:prstGeom prst="rect">
            <a:avLst/>
          </a:prstGeom>
        </p:spPr>
      </p:pic>
      <p:sp>
        <p:nvSpPr>
          <p:cNvPr id="8" name="TextBox 7">
            <a:hlinkClick r:id="rId4" action="ppaction://hlinksldjump"/>
          </p:cNvPr>
          <p:cNvSpPr txBox="1"/>
          <p:nvPr/>
        </p:nvSpPr>
        <p:spPr>
          <a:xfrm>
            <a:off x="9601200" y="6351814"/>
            <a:ext cx="1741182" cy="369332"/>
          </a:xfrm>
          <a:prstGeom prst="rect">
            <a:avLst/>
          </a:prstGeom>
          <a:noFill/>
        </p:spPr>
        <p:txBody>
          <a:bodyPr wrap="none" rtlCol="0">
            <a:spAutoFit/>
          </a:bodyPr>
          <a:lstStyle/>
          <a:p>
            <a:r>
              <a:rPr lang="en-US" dirty="0"/>
              <a:t>Back to Menu</a:t>
            </a:r>
          </a:p>
        </p:txBody>
      </p:sp>
      <p:sp>
        <p:nvSpPr>
          <p:cNvPr id="2" name="Rectangular Callout 1"/>
          <p:cNvSpPr/>
          <p:nvPr/>
        </p:nvSpPr>
        <p:spPr>
          <a:xfrm>
            <a:off x="601119" y="295729"/>
            <a:ext cx="6355493" cy="851753"/>
          </a:xfrm>
          <a:prstGeom prst="wedgeRectCallout">
            <a:avLst>
              <a:gd name="adj1" fmla="val -10567"/>
              <a:gd name="adj2" fmla="val 13352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Navigate to the file’s location on your computer and click to select</a:t>
            </a:r>
          </a:p>
          <a:p>
            <a:pPr algn="ctr"/>
            <a:r>
              <a:rPr lang="en-US" dirty="0">
                <a:solidFill>
                  <a:srgbClr val="FFFF00"/>
                </a:solidFill>
              </a:rPr>
              <a:t>Only upload .pdf or .jpg files</a:t>
            </a:r>
          </a:p>
        </p:txBody>
      </p:sp>
      <p:sp>
        <p:nvSpPr>
          <p:cNvPr id="4" name="Rectangular Callout 3"/>
          <p:cNvSpPr/>
          <p:nvPr/>
        </p:nvSpPr>
        <p:spPr>
          <a:xfrm>
            <a:off x="5750011" y="3517556"/>
            <a:ext cx="2347784" cy="612648"/>
          </a:xfrm>
          <a:prstGeom prst="wedgeRectCallout">
            <a:avLst>
              <a:gd name="adj1" fmla="val 31168"/>
              <a:gd name="adj2" fmla="val 2758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Then click the “open” button</a:t>
            </a:r>
          </a:p>
        </p:txBody>
      </p:sp>
      <p:sp>
        <p:nvSpPr>
          <p:cNvPr id="6" name="Date Placeholder 5"/>
          <p:cNvSpPr>
            <a:spLocks noGrp="1"/>
          </p:cNvSpPr>
          <p:nvPr>
            <p:ph type="dt" sz="half" idx="10"/>
          </p:nvPr>
        </p:nvSpPr>
        <p:spPr/>
        <p:txBody>
          <a:bodyPr/>
          <a:lstStyle/>
          <a:p>
            <a:r>
              <a:rPr lang="en-US"/>
              <a:t>08/10/2017</a:t>
            </a:r>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20</a:t>
            </a:fld>
            <a:endParaRPr lang="en-US" dirty="0"/>
          </a:p>
        </p:txBody>
      </p:sp>
      <p:sp>
        <p:nvSpPr>
          <p:cNvPr id="11" name="Rectangular Callout 10"/>
          <p:cNvSpPr/>
          <p:nvPr/>
        </p:nvSpPr>
        <p:spPr>
          <a:xfrm>
            <a:off x="4979543" y="1269309"/>
            <a:ext cx="2875006" cy="925686"/>
          </a:xfrm>
          <a:prstGeom prst="wedgeRectCallout">
            <a:avLst>
              <a:gd name="adj1" fmla="val -86760"/>
              <a:gd name="adj2" fmla="val 38375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Make sure your file’s name appears here</a:t>
            </a:r>
          </a:p>
        </p:txBody>
      </p:sp>
      <p:sp>
        <p:nvSpPr>
          <p:cNvPr id="12" name="Rectangle 11"/>
          <p:cNvSpPr/>
          <p:nvPr/>
        </p:nvSpPr>
        <p:spPr>
          <a:xfrm>
            <a:off x="3194595" y="6198358"/>
            <a:ext cx="5802807" cy="369332"/>
          </a:xfrm>
          <a:prstGeom prst="rect">
            <a:avLst/>
          </a:prstGeom>
        </p:spPr>
        <p:txBody>
          <a:bodyPr wrap="none">
            <a:spAutoFit/>
          </a:bodyPr>
          <a:lstStyle/>
          <a:p>
            <a:r>
              <a:rPr lang="en-US" dirty="0">
                <a:solidFill>
                  <a:srgbClr val="FFFF00"/>
                </a:solidFill>
              </a:rPr>
              <a:t>(Click to advance to next slide throughout this presentation)</a:t>
            </a:r>
          </a:p>
        </p:txBody>
      </p:sp>
      <p:sp>
        <p:nvSpPr>
          <p:cNvPr id="13" name="Title 2"/>
          <p:cNvSpPr txBox="1">
            <a:spLocks/>
          </p:cNvSpPr>
          <p:nvPr/>
        </p:nvSpPr>
        <p:spPr>
          <a:xfrm rot="5400000">
            <a:off x="6780740" y="3136531"/>
            <a:ext cx="5791205" cy="577374"/>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000" dirty="0">
                <a:latin typeface="Century Gothic" panose="020B0502020202020204" pitchFamily="34" charset="0"/>
              </a:rPr>
              <a:t>(entering &amp; uploading </a:t>
            </a:r>
            <a:r>
              <a:rPr lang="en-US" sz="1800" dirty="0">
                <a:latin typeface="Century Gothic" panose="020B0502020202020204" pitchFamily="34" charset="0"/>
              </a:rPr>
              <a:t>passport</a:t>
            </a:r>
            <a:r>
              <a:rPr lang="en-US" sz="2000" dirty="0">
                <a:latin typeface="Century Gothic" panose="020B0502020202020204" pitchFamily="34" charset="0"/>
              </a:rPr>
              <a:t> items, continued)</a:t>
            </a:r>
          </a:p>
        </p:txBody>
      </p:sp>
    </p:spTree>
    <p:extLst>
      <p:ext uri="{BB962C8B-B14F-4D97-AF65-F5344CB8AC3E}">
        <p14:creationId xmlns:p14="http://schemas.microsoft.com/office/powerpoint/2010/main" val="377596186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50" fill="hold"/>
                                        <p:tgtEl>
                                          <p:spTgt spid="2"/>
                                        </p:tgtEl>
                                        <p:attrNameLst>
                                          <p:attrName>ppt_w</p:attrName>
                                        </p:attrNameLst>
                                      </p:cBhvr>
                                      <p:tavLst>
                                        <p:tav tm="0">
                                          <p:val>
                                            <p:fltVal val="0"/>
                                          </p:val>
                                        </p:tav>
                                        <p:tav tm="100000">
                                          <p:val>
                                            <p:strVal val="#ppt_w"/>
                                          </p:val>
                                        </p:tav>
                                      </p:tavLst>
                                    </p:anim>
                                    <p:anim calcmode="lin" valueType="num">
                                      <p:cBhvr>
                                        <p:cTn id="8" dur="250" fill="hold"/>
                                        <p:tgtEl>
                                          <p:spTgt spid="2"/>
                                        </p:tgtEl>
                                        <p:attrNameLst>
                                          <p:attrName>ppt_h</p:attrName>
                                        </p:attrNameLst>
                                      </p:cBhvr>
                                      <p:tavLst>
                                        <p:tav tm="0">
                                          <p:val>
                                            <p:fltVal val="0"/>
                                          </p:val>
                                        </p:tav>
                                        <p:tav tm="100000">
                                          <p:val>
                                            <p:strVal val="#ppt_h"/>
                                          </p:val>
                                        </p:tav>
                                      </p:tavLst>
                                    </p:anim>
                                    <p:anim calcmode="lin" valueType="num">
                                      <p:cBhvr>
                                        <p:cTn id="9" dur="250" fill="hold"/>
                                        <p:tgtEl>
                                          <p:spTgt spid="2"/>
                                        </p:tgtEl>
                                        <p:attrNameLst>
                                          <p:attrName>style.rotation</p:attrName>
                                        </p:attrNameLst>
                                      </p:cBhvr>
                                      <p:tavLst>
                                        <p:tav tm="0">
                                          <p:val>
                                            <p:fltVal val="90"/>
                                          </p:val>
                                        </p:tav>
                                        <p:tav tm="100000">
                                          <p:val>
                                            <p:fltVal val="0"/>
                                          </p:val>
                                        </p:tav>
                                      </p:tavLst>
                                    </p:anim>
                                    <p:animEffect transition="in" filter="fade">
                                      <p:cBhvr>
                                        <p:cTn id="10" dur="250"/>
                                        <p:tgtEl>
                                          <p:spTgt spid="2"/>
                                        </p:tgtEl>
                                      </p:cBhvr>
                                    </p:animEffect>
                                  </p:childTnLst>
                                </p:cTn>
                              </p:par>
                              <p:par>
                                <p:cTn id="11" presetID="26"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71">
                                          <p:stCondLst>
                                            <p:cond delay="0"/>
                                          </p:stCondLst>
                                        </p:cTn>
                                        <p:tgtEl>
                                          <p:spTgt spid="4"/>
                                        </p:tgtEl>
                                      </p:cBhvr>
                                    </p:animEffect>
                                    <p:anim calcmode="lin" valueType="num">
                                      <p:cBhvr>
                                        <p:cTn id="14" dur="224"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5" dur="82"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6" dur="82" tmFilter="0, 0; 0.125,0.2665; 0.25,0.4; 0.375,0.465; 0.5,0.5;  0.625,0.535; 0.75,0.6; 0.875,0.7335; 1,1">
                                          <p:stCondLst>
                                            <p:cond delay="82"/>
                                          </p:stCondLst>
                                        </p:cTn>
                                        <p:tgtEl>
                                          <p:spTgt spid="4"/>
                                        </p:tgtEl>
                                        <p:attrNameLst>
                                          <p:attrName>ppt_y</p:attrName>
                                        </p:attrNameLst>
                                      </p:cBhvr>
                                      <p:tavLst>
                                        <p:tav tm="0" fmla="#ppt_y-sin(pi*$)/9">
                                          <p:val>
                                            <p:fltVal val="0"/>
                                          </p:val>
                                        </p:tav>
                                        <p:tav tm="100000">
                                          <p:val>
                                            <p:fltVal val="1"/>
                                          </p:val>
                                        </p:tav>
                                      </p:tavLst>
                                    </p:anim>
                                    <p:anim calcmode="lin" valueType="num">
                                      <p:cBhvr>
                                        <p:cTn id="17" dur="2" tmFilter="0, 0; 0.125,0.2665; 0.25,0.4; 0.375,0.465; 0.5,0.5;  0.625,0.535; 0.75,0.6; 0.875,0.7335; 1,1">
                                          <p:stCondLst>
                                            <p:cond delay="163"/>
                                          </p:stCondLst>
                                        </p:cTn>
                                        <p:tgtEl>
                                          <p:spTgt spid="4"/>
                                        </p:tgtEl>
                                        <p:attrNameLst>
                                          <p:attrName>ppt_y</p:attrName>
                                        </p:attrNameLst>
                                      </p:cBhvr>
                                      <p:tavLst>
                                        <p:tav tm="0" fmla="#ppt_y-sin(pi*$)/27">
                                          <p:val>
                                            <p:fltVal val="0"/>
                                          </p:val>
                                        </p:tav>
                                        <p:tav tm="100000">
                                          <p:val>
                                            <p:fltVal val="1"/>
                                          </p:val>
                                        </p:tav>
                                      </p:tavLst>
                                    </p:anim>
                                    <p:anim calcmode="lin" valueType="num">
                                      <p:cBhvr>
                                        <p:cTn id="18" dur="1" tmFilter="0, 0; 0.125,0.2665; 0.25,0.4; 0.375,0.465; 0.5,0.5;  0.625,0.535; 0.75,0.6; 0.875,0.7335; 1,1">
                                          <p:stCondLst>
                                            <p:cond delay="249"/>
                                          </p:stCondLst>
                                        </p:cTn>
                                        <p:tgtEl>
                                          <p:spTgt spid="4"/>
                                        </p:tgtEl>
                                        <p:attrNameLst>
                                          <p:attrName>ppt_y</p:attrName>
                                        </p:attrNameLst>
                                      </p:cBhvr>
                                      <p:tavLst>
                                        <p:tav tm="0" fmla="#ppt_y-sin(pi*$)/81">
                                          <p:val>
                                            <p:fltVal val="0"/>
                                          </p:val>
                                        </p:tav>
                                        <p:tav tm="100000">
                                          <p:val>
                                            <p:fltVal val="1"/>
                                          </p:val>
                                        </p:tav>
                                      </p:tavLst>
                                    </p:anim>
                                    <p:animScale>
                                      <p:cBhvr>
                                        <p:cTn id="19" dur="1">
                                          <p:stCondLst>
                                            <p:cond delay="80"/>
                                          </p:stCondLst>
                                        </p:cTn>
                                        <p:tgtEl>
                                          <p:spTgt spid="4"/>
                                        </p:tgtEl>
                                      </p:cBhvr>
                                      <p:to x="100000" y="60000"/>
                                    </p:animScale>
                                    <p:animScale>
                                      <p:cBhvr>
                                        <p:cTn id="20" dur="1" decel="50000">
                                          <p:stCondLst>
                                            <p:cond delay="83"/>
                                          </p:stCondLst>
                                        </p:cTn>
                                        <p:tgtEl>
                                          <p:spTgt spid="4"/>
                                        </p:tgtEl>
                                      </p:cBhvr>
                                      <p:to x="100000" y="100000"/>
                                    </p:animScale>
                                    <p:animScale>
                                      <p:cBhvr>
                                        <p:cTn id="21" dur="1">
                                          <p:stCondLst>
                                            <p:cond delay="161"/>
                                          </p:stCondLst>
                                        </p:cTn>
                                        <p:tgtEl>
                                          <p:spTgt spid="4"/>
                                        </p:tgtEl>
                                      </p:cBhvr>
                                      <p:to x="100000" y="80000"/>
                                    </p:animScale>
                                    <p:animScale>
                                      <p:cBhvr>
                                        <p:cTn id="22" dur="1" decel="50000">
                                          <p:stCondLst>
                                            <p:cond delay="164"/>
                                          </p:stCondLst>
                                        </p:cTn>
                                        <p:tgtEl>
                                          <p:spTgt spid="4"/>
                                        </p:tgtEl>
                                      </p:cBhvr>
                                      <p:to x="100000" y="100000"/>
                                    </p:animScale>
                                    <p:animScale>
                                      <p:cBhvr>
                                        <p:cTn id="23" dur="1">
                                          <p:stCondLst>
                                            <p:cond delay="249"/>
                                          </p:stCondLst>
                                        </p:cTn>
                                        <p:tgtEl>
                                          <p:spTgt spid="4"/>
                                        </p:tgtEl>
                                      </p:cBhvr>
                                      <p:to x="100000" y="90000"/>
                                    </p:animScale>
                                    <p:animScale>
                                      <p:cBhvr>
                                        <p:cTn id="24" dur="1" decel="50000">
                                          <p:stCondLst>
                                            <p:cond delay="249"/>
                                          </p:stCondLst>
                                        </p:cTn>
                                        <p:tgtEl>
                                          <p:spTgt spid="4"/>
                                        </p:tgtEl>
                                      </p:cBhvr>
                                      <p:to x="100000" y="100000"/>
                                    </p:animScale>
                                    <p:animScale>
                                      <p:cBhvr>
                                        <p:cTn id="25" dur="1">
                                          <p:stCondLst>
                                            <p:cond delay="249"/>
                                          </p:stCondLst>
                                        </p:cTn>
                                        <p:tgtEl>
                                          <p:spTgt spid="4"/>
                                        </p:tgtEl>
                                      </p:cBhvr>
                                      <p:to x="100000" y="95000"/>
                                    </p:animScale>
                                    <p:animScale>
                                      <p:cBhvr>
                                        <p:cTn id="26" dur="1" decel="50000">
                                          <p:stCondLst>
                                            <p:cond delay="249"/>
                                          </p:stCondLst>
                                        </p:cTn>
                                        <p:tgtEl>
                                          <p:spTgt spid="4"/>
                                        </p:tgtEl>
                                      </p:cBhvr>
                                      <p:to x="100000" y="100000"/>
                                    </p:animScale>
                                  </p:childTnLst>
                                </p:cTn>
                              </p:par>
                              <p:par>
                                <p:cTn id="27" presetID="31"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250" fill="hold"/>
                                        <p:tgtEl>
                                          <p:spTgt spid="11"/>
                                        </p:tgtEl>
                                        <p:attrNameLst>
                                          <p:attrName>ppt_w</p:attrName>
                                        </p:attrNameLst>
                                      </p:cBhvr>
                                      <p:tavLst>
                                        <p:tav tm="0">
                                          <p:val>
                                            <p:fltVal val="0"/>
                                          </p:val>
                                        </p:tav>
                                        <p:tav tm="100000">
                                          <p:val>
                                            <p:strVal val="#ppt_w"/>
                                          </p:val>
                                        </p:tav>
                                      </p:tavLst>
                                    </p:anim>
                                    <p:anim calcmode="lin" valueType="num">
                                      <p:cBhvr>
                                        <p:cTn id="30" dur="250" fill="hold"/>
                                        <p:tgtEl>
                                          <p:spTgt spid="11"/>
                                        </p:tgtEl>
                                        <p:attrNameLst>
                                          <p:attrName>ppt_h</p:attrName>
                                        </p:attrNameLst>
                                      </p:cBhvr>
                                      <p:tavLst>
                                        <p:tav tm="0">
                                          <p:val>
                                            <p:fltVal val="0"/>
                                          </p:val>
                                        </p:tav>
                                        <p:tav tm="100000">
                                          <p:val>
                                            <p:strVal val="#ppt_h"/>
                                          </p:val>
                                        </p:tav>
                                      </p:tavLst>
                                    </p:anim>
                                    <p:anim calcmode="lin" valueType="num">
                                      <p:cBhvr>
                                        <p:cTn id="31" dur="250" fill="hold"/>
                                        <p:tgtEl>
                                          <p:spTgt spid="11"/>
                                        </p:tgtEl>
                                        <p:attrNameLst>
                                          <p:attrName>style.rotation</p:attrName>
                                        </p:attrNameLst>
                                      </p:cBhvr>
                                      <p:tavLst>
                                        <p:tav tm="0">
                                          <p:val>
                                            <p:fltVal val="90"/>
                                          </p:val>
                                        </p:tav>
                                        <p:tav tm="100000">
                                          <p:val>
                                            <p:fltVal val="0"/>
                                          </p:val>
                                        </p:tav>
                                      </p:tavLst>
                                    </p:anim>
                                    <p:animEffect transition="in" filter="fade">
                                      <p:cBhvr>
                                        <p:cTn id="32" dur="250"/>
                                        <p:tgtEl>
                                          <p:spTgt spid="11"/>
                                        </p:tgtEl>
                                      </p:cBhvr>
                                    </p:animEffect>
                                  </p:childTnLst>
                                </p:cTn>
                              </p:par>
                              <p:par>
                                <p:cTn id="33" presetID="21" presetClass="emph" presetSubtype="0" repeatCount="indefinite" fill="hold" nodeType="withEffect">
                                  <p:stCondLst>
                                    <p:cond delay="0"/>
                                  </p:stCondLst>
                                  <p:endCondLst>
                                    <p:cond evt="onNext" delay="0">
                                      <p:tgtEl>
                                        <p:sldTgt/>
                                      </p:tgtEl>
                                    </p:cond>
                                  </p:endCondLst>
                                  <p:iterate type="lt">
                                    <p:tmPct val="1000"/>
                                  </p:iterate>
                                  <p:childTnLst>
                                    <p:animClr clrSpc="hsl" dir="cw">
                                      <p:cBhvr override="childStyle">
                                        <p:cTn id="34" dur="500" fill="hold"/>
                                        <p:tgtEl>
                                          <p:spTgt spid="12">
                                            <p:txEl>
                                              <p:pRg st="0" end="0"/>
                                            </p:txEl>
                                          </p:spTgt>
                                        </p:tgtEl>
                                        <p:attrNameLst>
                                          <p:attrName>style.color</p:attrName>
                                        </p:attrNameLst>
                                      </p:cBhvr>
                                      <p:by>
                                        <p:hsl h="7200000" s="0" l="0"/>
                                      </p:by>
                                    </p:animClr>
                                    <p:animClr clrSpc="hsl" dir="cw">
                                      <p:cBhvr>
                                        <p:cTn id="35" dur="500" fill="hold"/>
                                        <p:tgtEl>
                                          <p:spTgt spid="12">
                                            <p:txEl>
                                              <p:pRg st="0" end="0"/>
                                            </p:txEl>
                                          </p:spTgt>
                                        </p:tgtEl>
                                        <p:attrNameLst>
                                          <p:attrName>fillcolor</p:attrName>
                                        </p:attrNameLst>
                                      </p:cBhvr>
                                      <p:by>
                                        <p:hsl h="7200000" s="0" l="0"/>
                                      </p:by>
                                    </p:animClr>
                                    <p:animClr clrSpc="hsl" dir="cw">
                                      <p:cBhvr>
                                        <p:cTn id="36" dur="500" fill="hold"/>
                                        <p:tgtEl>
                                          <p:spTgt spid="12">
                                            <p:txEl>
                                              <p:pRg st="0" end="0"/>
                                            </p:txEl>
                                          </p:spTgt>
                                        </p:tgtEl>
                                        <p:attrNameLst>
                                          <p:attrName>stroke.color</p:attrName>
                                        </p:attrNameLst>
                                      </p:cBhvr>
                                      <p:by>
                                        <p:hsl h="7200000" s="0" l="0"/>
                                      </p:by>
                                    </p:animClr>
                                    <p:set>
                                      <p:cBhvr>
                                        <p:cTn id="37" dur="500" fill="hold"/>
                                        <p:tgtEl>
                                          <p:spTgt spid="12">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7855" y="1716364"/>
            <a:ext cx="8506047" cy="4572000"/>
          </a:xfrm>
          <a:prstGeom prst="rect">
            <a:avLst/>
          </a:prstGeom>
        </p:spPr>
      </p:pic>
      <p:sp>
        <p:nvSpPr>
          <p:cNvPr id="8" name="TextBox 7">
            <a:hlinkClick r:id="rId4" action="ppaction://hlinksldjump"/>
          </p:cNvPr>
          <p:cNvSpPr txBox="1"/>
          <p:nvPr/>
        </p:nvSpPr>
        <p:spPr>
          <a:xfrm>
            <a:off x="9601200" y="6351814"/>
            <a:ext cx="1741182" cy="369332"/>
          </a:xfrm>
          <a:prstGeom prst="rect">
            <a:avLst/>
          </a:prstGeom>
          <a:noFill/>
        </p:spPr>
        <p:txBody>
          <a:bodyPr wrap="none" rtlCol="0">
            <a:spAutoFit/>
          </a:bodyPr>
          <a:lstStyle/>
          <a:p>
            <a:r>
              <a:rPr lang="en-US" dirty="0"/>
              <a:t>Back to Menu</a:t>
            </a:r>
          </a:p>
        </p:txBody>
      </p:sp>
      <p:sp>
        <p:nvSpPr>
          <p:cNvPr id="2" name="Rectangular Callout 1"/>
          <p:cNvSpPr/>
          <p:nvPr/>
        </p:nvSpPr>
        <p:spPr>
          <a:xfrm>
            <a:off x="943583" y="679572"/>
            <a:ext cx="2844156" cy="1169773"/>
          </a:xfrm>
          <a:prstGeom prst="wedgeRectCallout">
            <a:avLst>
              <a:gd name="adj1" fmla="val 40471"/>
              <a:gd name="adj2" fmla="val 25721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If your document uploaded correctly, you should see an abbreviation of its name here</a:t>
            </a:r>
          </a:p>
        </p:txBody>
      </p:sp>
      <p:sp>
        <p:nvSpPr>
          <p:cNvPr id="6" name="Rectangular Callout 5"/>
          <p:cNvSpPr/>
          <p:nvPr/>
        </p:nvSpPr>
        <p:spPr>
          <a:xfrm>
            <a:off x="5890054" y="2059459"/>
            <a:ext cx="1820563" cy="612648"/>
          </a:xfrm>
          <a:prstGeom prst="wedgeRectCallout">
            <a:avLst>
              <a:gd name="adj1" fmla="val 98340"/>
              <a:gd name="adj2" fmla="val 28563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Click the “Add” button to save it.</a:t>
            </a:r>
          </a:p>
        </p:txBody>
      </p:sp>
      <p:sp>
        <p:nvSpPr>
          <p:cNvPr id="4" name="Date Placeholder 3"/>
          <p:cNvSpPr>
            <a:spLocks noGrp="1"/>
          </p:cNvSpPr>
          <p:nvPr>
            <p:ph type="dt" sz="half" idx="10"/>
          </p:nvPr>
        </p:nvSpPr>
        <p:spPr/>
        <p:txBody>
          <a:bodyPr/>
          <a:lstStyle/>
          <a:p>
            <a:r>
              <a:rPr lang="en-US"/>
              <a:t>08/10/2017</a:t>
            </a:r>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21</a:t>
            </a:fld>
            <a:endParaRPr lang="en-US" dirty="0"/>
          </a:p>
        </p:txBody>
      </p:sp>
      <p:sp>
        <p:nvSpPr>
          <p:cNvPr id="9" name="Title 2"/>
          <p:cNvSpPr txBox="1">
            <a:spLocks/>
          </p:cNvSpPr>
          <p:nvPr/>
        </p:nvSpPr>
        <p:spPr>
          <a:xfrm rot="5400000">
            <a:off x="6885618" y="3134134"/>
            <a:ext cx="5791205" cy="577374"/>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000" dirty="0">
                <a:latin typeface="Century Gothic" panose="020B0502020202020204" pitchFamily="34" charset="0"/>
              </a:rPr>
              <a:t>(entering &amp; uploading </a:t>
            </a:r>
            <a:r>
              <a:rPr lang="en-US" sz="1800" dirty="0">
                <a:latin typeface="Century Gothic" panose="020B0502020202020204" pitchFamily="34" charset="0"/>
              </a:rPr>
              <a:t>passport</a:t>
            </a:r>
            <a:r>
              <a:rPr lang="en-US" sz="2000" dirty="0">
                <a:latin typeface="Century Gothic" panose="020B0502020202020204" pitchFamily="34" charset="0"/>
              </a:rPr>
              <a:t> items, continued)</a:t>
            </a:r>
          </a:p>
        </p:txBody>
      </p:sp>
    </p:spTree>
    <p:extLst>
      <p:ext uri="{BB962C8B-B14F-4D97-AF65-F5344CB8AC3E}">
        <p14:creationId xmlns:p14="http://schemas.microsoft.com/office/powerpoint/2010/main" val="157831987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50" fill="hold"/>
                                        <p:tgtEl>
                                          <p:spTgt spid="2"/>
                                        </p:tgtEl>
                                        <p:attrNameLst>
                                          <p:attrName>ppt_w</p:attrName>
                                        </p:attrNameLst>
                                      </p:cBhvr>
                                      <p:tavLst>
                                        <p:tav tm="0">
                                          <p:val>
                                            <p:fltVal val="0"/>
                                          </p:val>
                                        </p:tav>
                                        <p:tav tm="100000">
                                          <p:val>
                                            <p:strVal val="#ppt_w"/>
                                          </p:val>
                                        </p:tav>
                                      </p:tavLst>
                                    </p:anim>
                                    <p:anim calcmode="lin" valueType="num">
                                      <p:cBhvr>
                                        <p:cTn id="8" dur="250" fill="hold"/>
                                        <p:tgtEl>
                                          <p:spTgt spid="2"/>
                                        </p:tgtEl>
                                        <p:attrNameLst>
                                          <p:attrName>ppt_h</p:attrName>
                                        </p:attrNameLst>
                                      </p:cBhvr>
                                      <p:tavLst>
                                        <p:tav tm="0">
                                          <p:val>
                                            <p:fltVal val="0"/>
                                          </p:val>
                                        </p:tav>
                                        <p:tav tm="100000">
                                          <p:val>
                                            <p:strVal val="#ppt_h"/>
                                          </p:val>
                                        </p:tav>
                                      </p:tavLst>
                                    </p:anim>
                                    <p:anim calcmode="lin" valueType="num">
                                      <p:cBhvr>
                                        <p:cTn id="9" dur="250" fill="hold"/>
                                        <p:tgtEl>
                                          <p:spTgt spid="2"/>
                                        </p:tgtEl>
                                        <p:attrNameLst>
                                          <p:attrName>style.rotation</p:attrName>
                                        </p:attrNameLst>
                                      </p:cBhvr>
                                      <p:tavLst>
                                        <p:tav tm="0">
                                          <p:val>
                                            <p:fltVal val="90"/>
                                          </p:val>
                                        </p:tav>
                                        <p:tav tm="100000">
                                          <p:val>
                                            <p:fltVal val="0"/>
                                          </p:val>
                                        </p:tav>
                                      </p:tavLst>
                                    </p:anim>
                                    <p:animEffect transition="in" filter="fade">
                                      <p:cBhvr>
                                        <p:cTn id="10" dur="250"/>
                                        <p:tgtEl>
                                          <p:spTgt spid="2"/>
                                        </p:tgtEl>
                                      </p:cBhvr>
                                    </p:animEffect>
                                  </p:childTnLst>
                                </p:cTn>
                              </p:par>
                              <p:par>
                                <p:cTn id="11" presetID="26"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71">
                                          <p:stCondLst>
                                            <p:cond delay="0"/>
                                          </p:stCondLst>
                                        </p:cTn>
                                        <p:tgtEl>
                                          <p:spTgt spid="6"/>
                                        </p:tgtEl>
                                      </p:cBhvr>
                                    </p:animEffect>
                                    <p:anim calcmode="lin" valueType="num">
                                      <p:cBhvr>
                                        <p:cTn id="14" dur="224"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5" dur="82"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6" dur="82" tmFilter="0, 0; 0.125,0.2665; 0.25,0.4; 0.375,0.465; 0.5,0.5;  0.625,0.535; 0.75,0.6; 0.875,0.7335; 1,1">
                                          <p:stCondLst>
                                            <p:cond delay="82"/>
                                          </p:stCondLst>
                                        </p:cTn>
                                        <p:tgtEl>
                                          <p:spTgt spid="6"/>
                                        </p:tgtEl>
                                        <p:attrNameLst>
                                          <p:attrName>ppt_y</p:attrName>
                                        </p:attrNameLst>
                                      </p:cBhvr>
                                      <p:tavLst>
                                        <p:tav tm="0" fmla="#ppt_y-sin(pi*$)/9">
                                          <p:val>
                                            <p:fltVal val="0"/>
                                          </p:val>
                                        </p:tav>
                                        <p:tav tm="100000">
                                          <p:val>
                                            <p:fltVal val="1"/>
                                          </p:val>
                                        </p:tav>
                                      </p:tavLst>
                                    </p:anim>
                                    <p:anim calcmode="lin" valueType="num">
                                      <p:cBhvr>
                                        <p:cTn id="17" dur="2" tmFilter="0, 0; 0.125,0.2665; 0.25,0.4; 0.375,0.465; 0.5,0.5;  0.625,0.535; 0.75,0.6; 0.875,0.7335; 1,1">
                                          <p:stCondLst>
                                            <p:cond delay="163"/>
                                          </p:stCondLst>
                                        </p:cTn>
                                        <p:tgtEl>
                                          <p:spTgt spid="6"/>
                                        </p:tgtEl>
                                        <p:attrNameLst>
                                          <p:attrName>ppt_y</p:attrName>
                                        </p:attrNameLst>
                                      </p:cBhvr>
                                      <p:tavLst>
                                        <p:tav tm="0" fmla="#ppt_y-sin(pi*$)/27">
                                          <p:val>
                                            <p:fltVal val="0"/>
                                          </p:val>
                                        </p:tav>
                                        <p:tav tm="100000">
                                          <p:val>
                                            <p:fltVal val="1"/>
                                          </p:val>
                                        </p:tav>
                                      </p:tavLst>
                                    </p:anim>
                                    <p:anim calcmode="lin" valueType="num">
                                      <p:cBhvr>
                                        <p:cTn id="18" dur="1" tmFilter="0, 0; 0.125,0.2665; 0.25,0.4; 0.375,0.465; 0.5,0.5;  0.625,0.535; 0.75,0.6; 0.875,0.7335; 1,1">
                                          <p:stCondLst>
                                            <p:cond delay="249"/>
                                          </p:stCondLst>
                                        </p:cTn>
                                        <p:tgtEl>
                                          <p:spTgt spid="6"/>
                                        </p:tgtEl>
                                        <p:attrNameLst>
                                          <p:attrName>ppt_y</p:attrName>
                                        </p:attrNameLst>
                                      </p:cBhvr>
                                      <p:tavLst>
                                        <p:tav tm="0" fmla="#ppt_y-sin(pi*$)/81">
                                          <p:val>
                                            <p:fltVal val="0"/>
                                          </p:val>
                                        </p:tav>
                                        <p:tav tm="100000">
                                          <p:val>
                                            <p:fltVal val="1"/>
                                          </p:val>
                                        </p:tav>
                                      </p:tavLst>
                                    </p:anim>
                                    <p:animScale>
                                      <p:cBhvr>
                                        <p:cTn id="19" dur="1">
                                          <p:stCondLst>
                                            <p:cond delay="80"/>
                                          </p:stCondLst>
                                        </p:cTn>
                                        <p:tgtEl>
                                          <p:spTgt spid="6"/>
                                        </p:tgtEl>
                                      </p:cBhvr>
                                      <p:to x="100000" y="60000"/>
                                    </p:animScale>
                                    <p:animScale>
                                      <p:cBhvr>
                                        <p:cTn id="20" dur="1" decel="50000">
                                          <p:stCondLst>
                                            <p:cond delay="83"/>
                                          </p:stCondLst>
                                        </p:cTn>
                                        <p:tgtEl>
                                          <p:spTgt spid="6"/>
                                        </p:tgtEl>
                                      </p:cBhvr>
                                      <p:to x="100000" y="100000"/>
                                    </p:animScale>
                                    <p:animScale>
                                      <p:cBhvr>
                                        <p:cTn id="21" dur="1">
                                          <p:stCondLst>
                                            <p:cond delay="161"/>
                                          </p:stCondLst>
                                        </p:cTn>
                                        <p:tgtEl>
                                          <p:spTgt spid="6"/>
                                        </p:tgtEl>
                                      </p:cBhvr>
                                      <p:to x="100000" y="80000"/>
                                    </p:animScale>
                                    <p:animScale>
                                      <p:cBhvr>
                                        <p:cTn id="22" dur="1" decel="50000">
                                          <p:stCondLst>
                                            <p:cond delay="164"/>
                                          </p:stCondLst>
                                        </p:cTn>
                                        <p:tgtEl>
                                          <p:spTgt spid="6"/>
                                        </p:tgtEl>
                                      </p:cBhvr>
                                      <p:to x="100000" y="100000"/>
                                    </p:animScale>
                                    <p:animScale>
                                      <p:cBhvr>
                                        <p:cTn id="23" dur="1">
                                          <p:stCondLst>
                                            <p:cond delay="249"/>
                                          </p:stCondLst>
                                        </p:cTn>
                                        <p:tgtEl>
                                          <p:spTgt spid="6"/>
                                        </p:tgtEl>
                                      </p:cBhvr>
                                      <p:to x="100000" y="90000"/>
                                    </p:animScale>
                                    <p:animScale>
                                      <p:cBhvr>
                                        <p:cTn id="24" dur="1" decel="50000">
                                          <p:stCondLst>
                                            <p:cond delay="249"/>
                                          </p:stCondLst>
                                        </p:cTn>
                                        <p:tgtEl>
                                          <p:spTgt spid="6"/>
                                        </p:tgtEl>
                                      </p:cBhvr>
                                      <p:to x="100000" y="100000"/>
                                    </p:animScale>
                                    <p:animScale>
                                      <p:cBhvr>
                                        <p:cTn id="25" dur="1">
                                          <p:stCondLst>
                                            <p:cond delay="249"/>
                                          </p:stCondLst>
                                        </p:cTn>
                                        <p:tgtEl>
                                          <p:spTgt spid="6"/>
                                        </p:tgtEl>
                                      </p:cBhvr>
                                      <p:to x="100000" y="95000"/>
                                    </p:animScale>
                                    <p:animScale>
                                      <p:cBhvr>
                                        <p:cTn id="26" dur="1" decel="50000">
                                          <p:stCondLst>
                                            <p:cond delay="249"/>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71754" y="2509934"/>
            <a:ext cx="8506047" cy="1520889"/>
          </a:xfrm>
          <a:prstGeom prst="rect">
            <a:avLst/>
          </a:prstGeom>
        </p:spPr>
      </p:pic>
      <p:sp>
        <p:nvSpPr>
          <p:cNvPr id="8" name="TextBox 7">
            <a:hlinkClick r:id="rId4" action="ppaction://hlinksldjump"/>
          </p:cNvPr>
          <p:cNvSpPr txBox="1"/>
          <p:nvPr/>
        </p:nvSpPr>
        <p:spPr>
          <a:xfrm>
            <a:off x="9601200" y="6351814"/>
            <a:ext cx="1741182" cy="369332"/>
          </a:xfrm>
          <a:prstGeom prst="rect">
            <a:avLst/>
          </a:prstGeom>
          <a:noFill/>
        </p:spPr>
        <p:txBody>
          <a:bodyPr wrap="none" rtlCol="0">
            <a:spAutoFit/>
          </a:bodyPr>
          <a:lstStyle/>
          <a:p>
            <a:r>
              <a:rPr lang="en-US" dirty="0"/>
              <a:t>Back to Menu</a:t>
            </a:r>
          </a:p>
        </p:txBody>
      </p:sp>
      <p:sp>
        <p:nvSpPr>
          <p:cNvPr id="6" name="Rectangular Callout 5"/>
          <p:cNvSpPr/>
          <p:nvPr/>
        </p:nvSpPr>
        <p:spPr>
          <a:xfrm>
            <a:off x="3772894" y="4485985"/>
            <a:ext cx="2372497" cy="1485860"/>
          </a:xfrm>
          <a:prstGeom prst="wedgeRectCallout">
            <a:avLst>
              <a:gd name="adj1" fmla="val 149163"/>
              <a:gd name="adj2" fmla="val -11914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If you want to revise your entry or delete this file, click on the “Edit” icon here</a:t>
            </a:r>
          </a:p>
        </p:txBody>
      </p:sp>
      <p:sp>
        <p:nvSpPr>
          <p:cNvPr id="2" name="Rectangular Callout 1"/>
          <p:cNvSpPr/>
          <p:nvPr/>
        </p:nvSpPr>
        <p:spPr>
          <a:xfrm>
            <a:off x="1330328" y="255372"/>
            <a:ext cx="4341341" cy="2030627"/>
          </a:xfrm>
          <a:prstGeom prst="wedgeRectCallout">
            <a:avLst>
              <a:gd name="adj1" fmla="val 17461"/>
              <a:gd name="adj2" fmla="val 11438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Your item will now be highlighted in yellow, indicating that it is pending.  WSU Passport Compliance Staff at your campus will verify that the documentation is correct and change the status to either “met” (or “not met” if there is an issue with the documentation)</a:t>
            </a:r>
          </a:p>
        </p:txBody>
      </p:sp>
      <p:sp>
        <p:nvSpPr>
          <p:cNvPr id="4" name="Date Placeholder 3"/>
          <p:cNvSpPr>
            <a:spLocks noGrp="1"/>
          </p:cNvSpPr>
          <p:nvPr>
            <p:ph type="dt" sz="half" idx="10"/>
          </p:nvPr>
        </p:nvSpPr>
        <p:spPr/>
        <p:txBody>
          <a:bodyPr/>
          <a:lstStyle/>
          <a:p>
            <a:r>
              <a:rPr lang="en-US"/>
              <a:t>08/10/2017</a:t>
            </a:r>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22</a:t>
            </a:fld>
            <a:endParaRPr lang="en-US" dirty="0"/>
          </a:p>
        </p:txBody>
      </p:sp>
      <p:sp>
        <p:nvSpPr>
          <p:cNvPr id="10" name="Title 2"/>
          <p:cNvSpPr txBox="1">
            <a:spLocks/>
          </p:cNvSpPr>
          <p:nvPr/>
        </p:nvSpPr>
        <p:spPr>
          <a:xfrm rot="5400000">
            <a:off x="7314249" y="3352191"/>
            <a:ext cx="5791205" cy="577374"/>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000" dirty="0">
                <a:latin typeface="Century Gothic" panose="020B0502020202020204" pitchFamily="34" charset="0"/>
              </a:rPr>
              <a:t>(entering &amp; uploading </a:t>
            </a:r>
            <a:r>
              <a:rPr lang="en-US" sz="1800" dirty="0">
                <a:latin typeface="Century Gothic" panose="020B0502020202020204" pitchFamily="34" charset="0"/>
              </a:rPr>
              <a:t>passport</a:t>
            </a:r>
            <a:r>
              <a:rPr lang="en-US" sz="2000" dirty="0">
                <a:latin typeface="Century Gothic" panose="020B0502020202020204" pitchFamily="34" charset="0"/>
              </a:rPr>
              <a:t> items, continued)</a:t>
            </a:r>
          </a:p>
        </p:txBody>
      </p:sp>
    </p:spTree>
    <p:extLst>
      <p:ext uri="{BB962C8B-B14F-4D97-AF65-F5344CB8AC3E}">
        <p14:creationId xmlns:p14="http://schemas.microsoft.com/office/powerpoint/2010/main" val="117625269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50" fill="hold"/>
                                        <p:tgtEl>
                                          <p:spTgt spid="2"/>
                                        </p:tgtEl>
                                        <p:attrNameLst>
                                          <p:attrName>ppt_w</p:attrName>
                                        </p:attrNameLst>
                                      </p:cBhvr>
                                      <p:tavLst>
                                        <p:tav tm="0">
                                          <p:val>
                                            <p:fltVal val="0"/>
                                          </p:val>
                                        </p:tav>
                                        <p:tav tm="100000">
                                          <p:val>
                                            <p:strVal val="#ppt_w"/>
                                          </p:val>
                                        </p:tav>
                                      </p:tavLst>
                                    </p:anim>
                                    <p:anim calcmode="lin" valueType="num">
                                      <p:cBhvr>
                                        <p:cTn id="8" dur="250" fill="hold"/>
                                        <p:tgtEl>
                                          <p:spTgt spid="2"/>
                                        </p:tgtEl>
                                        <p:attrNameLst>
                                          <p:attrName>ppt_h</p:attrName>
                                        </p:attrNameLst>
                                      </p:cBhvr>
                                      <p:tavLst>
                                        <p:tav tm="0">
                                          <p:val>
                                            <p:fltVal val="0"/>
                                          </p:val>
                                        </p:tav>
                                        <p:tav tm="100000">
                                          <p:val>
                                            <p:strVal val="#ppt_h"/>
                                          </p:val>
                                        </p:tav>
                                      </p:tavLst>
                                    </p:anim>
                                    <p:anim calcmode="lin" valueType="num">
                                      <p:cBhvr>
                                        <p:cTn id="9" dur="250" fill="hold"/>
                                        <p:tgtEl>
                                          <p:spTgt spid="2"/>
                                        </p:tgtEl>
                                        <p:attrNameLst>
                                          <p:attrName>style.rotation</p:attrName>
                                        </p:attrNameLst>
                                      </p:cBhvr>
                                      <p:tavLst>
                                        <p:tav tm="0">
                                          <p:val>
                                            <p:fltVal val="90"/>
                                          </p:val>
                                        </p:tav>
                                        <p:tav tm="100000">
                                          <p:val>
                                            <p:fltVal val="0"/>
                                          </p:val>
                                        </p:tav>
                                      </p:tavLst>
                                    </p:anim>
                                    <p:animEffect transition="in" filter="fade">
                                      <p:cBhvr>
                                        <p:cTn id="10" dur="250"/>
                                        <p:tgtEl>
                                          <p:spTgt spid="2"/>
                                        </p:tgtEl>
                                      </p:cBhvr>
                                    </p:animEffect>
                                  </p:childTnLst>
                                </p:cTn>
                              </p:par>
                              <p:par>
                                <p:cTn id="11" presetID="26"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71">
                                          <p:stCondLst>
                                            <p:cond delay="0"/>
                                          </p:stCondLst>
                                        </p:cTn>
                                        <p:tgtEl>
                                          <p:spTgt spid="6"/>
                                        </p:tgtEl>
                                      </p:cBhvr>
                                    </p:animEffect>
                                    <p:anim calcmode="lin" valueType="num">
                                      <p:cBhvr>
                                        <p:cTn id="14" dur="224"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5" dur="82"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6" dur="82" tmFilter="0, 0; 0.125,0.2665; 0.25,0.4; 0.375,0.465; 0.5,0.5;  0.625,0.535; 0.75,0.6; 0.875,0.7335; 1,1">
                                          <p:stCondLst>
                                            <p:cond delay="82"/>
                                          </p:stCondLst>
                                        </p:cTn>
                                        <p:tgtEl>
                                          <p:spTgt spid="6"/>
                                        </p:tgtEl>
                                        <p:attrNameLst>
                                          <p:attrName>ppt_y</p:attrName>
                                        </p:attrNameLst>
                                      </p:cBhvr>
                                      <p:tavLst>
                                        <p:tav tm="0" fmla="#ppt_y-sin(pi*$)/9">
                                          <p:val>
                                            <p:fltVal val="0"/>
                                          </p:val>
                                        </p:tav>
                                        <p:tav tm="100000">
                                          <p:val>
                                            <p:fltVal val="1"/>
                                          </p:val>
                                        </p:tav>
                                      </p:tavLst>
                                    </p:anim>
                                    <p:anim calcmode="lin" valueType="num">
                                      <p:cBhvr>
                                        <p:cTn id="17" dur="2" tmFilter="0, 0; 0.125,0.2665; 0.25,0.4; 0.375,0.465; 0.5,0.5;  0.625,0.535; 0.75,0.6; 0.875,0.7335; 1,1">
                                          <p:stCondLst>
                                            <p:cond delay="163"/>
                                          </p:stCondLst>
                                        </p:cTn>
                                        <p:tgtEl>
                                          <p:spTgt spid="6"/>
                                        </p:tgtEl>
                                        <p:attrNameLst>
                                          <p:attrName>ppt_y</p:attrName>
                                        </p:attrNameLst>
                                      </p:cBhvr>
                                      <p:tavLst>
                                        <p:tav tm="0" fmla="#ppt_y-sin(pi*$)/27">
                                          <p:val>
                                            <p:fltVal val="0"/>
                                          </p:val>
                                        </p:tav>
                                        <p:tav tm="100000">
                                          <p:val>
                                            <p:fltVal val="1"/>
                                          </p:val>
                                        </p:tav>
                                      </p:tavLst>
                                    </p:anim>
                                    <p:anim calcmode="lin" valueType="num">
                                      <p:cBhvr>
                                        <p:cTn id="18" dur="1" tmFilter="0, 0; 0.125,0.2665; 0.25,0.4; 0.375,0.465; 0.5,0.5;  0.625,0.535; 0.75,0.6; 0.875,0.7335; 1,1">
                                          <p:stCondLst>
                                            <p:cond delay="249"/>
                                          </p:stCondLst>
                                        </p:cTn>
                                        <p:tgtEl>
                                          <p:spTgt spid="6"/>
                                        </p:tgtEl>
                                        <p:attrNameLst>
                                          <p:attrName>ppt_y</p:attrName>
                                        </p:attrNameLst>
                                      </p:cBhvr>
                                      <p:tavLst>
                                        <p:tav tm="0" fmla="#ppt_y-sin(pi*$)/81">
                                          <p:val>
                                            <p:fltVal val="0"/>
                                          </p:val>
                                        </p:tav>
                                        <p:tav tm="100000">
                                          <p:val>
                                            <p:fltVal val="1"/>
                                          </p:val>
                                        </p:tav>
                                      </p:tavLst>
                                    </p:anim>
                                    <p:animScale>
                                      <p:cBhvr>
                                        <p:cTn id="19" dur="1">
                                          <p:stCondLst>
                                            <p:cond delay="80"/>
                                          </p:stCondLst>
                                        </p:cTn>
                                        <p:tgtEl>
                                          <p:spTgt spid="6"/>
                                        </p:tgtEl>
                                      </p:cBhvr>
                                      <p:to x="100000" y="60000"/>
                                    </p:animScale>
                                    <p:animScale>
                                      <p:cBhvr>
                                        <p:cTn id="20" dur="1" decel="50000">
                                          <p:stCondLst>
                                            <p:cond delay="83"/>
                                          </p:stCondLst>
                                        </p:cTn>
                                        <p:tgtEl>
                                          <p:spTgt spid="6"/>
                                        </p:tgtEl>
                                      </p:cBhvr>
                                      <p:to x="100000" y="100000"/>
                                    </p:animScale>
                                    <p:animScale>
                                      <p:cBhvr>
                                        <p:cTn id="21" dur="1">
                                          <p:stCondLst>
                                            <p:cond delay="161"/>
                                          </p:stCondLst>
                                        </p:cTn>
                                        <p:tgtEl>
                                          <p:spTgt spid="6"/>
                                        </p:tgtEl>
                                      </p:cBhvr>
                                      <p:to x="100000" y="80000"/>
                                    </p:animScale>
                                    <p:animScale>
                                      <p:cBhvr>
                                        <p:cTn id="22" dur="1" decel="50000">
                                          <p:stCondLst>
                                            <p:cond delay="164"/>
                                          </p:stCondLst>
                                        </p:cTn>
                                        <p:tgtEl>
                                          <p:spTgt spid="6"/>
                                        </p:tgtEl>
                                      </p:cBhvr>
                                      <p:to x="100000" y="100000"/>
                                    </p:animScale>
                                    <p:animScale>
                                      <p:cBhvr>
                                        <p:cTn id="23" dur="1">
                                          <p:stCondLst>
                                            <p:cond delay="249"/>
                                          </p:stCondLst>
                                        </p:cTn>
                                        <p:tgtEl>
                                          <p:spTgt spid="6"/>
                                        </p:tgtEl>
                                      </p:cBhvr>
                                      <p:to x="100000" y="90000"/>
                                    </p:animScale>
                                    <p:animScale>
                                      <p:cBhvr>
                                        <p:cTn id="24" dur="1" decel="50000">
                                          <p:stCondLst>
                                            <p:cond delay="249"/>
                                          </p:stCondLst>
                                        </p:cTn>
                                        <p:tgtEl>
                                          <p:spTgt spid="6"/>
                                        </p:tgtEl>
                                      </p:cBhvr>
                                      <p:to x="100000" y="100000"/>
                                    </p:animScale>
                                    <p:animScale>
                                      <p:cBhvr>
                                        <p:cTn id="25" dur="1">
                                          <p:stCondLst>
                                            <p:cond delay="249"/>
                                          </p:stCondLst>
                                        </p:cTn>
                                        <p:tgtEl>
                                          <p:spTgt spid="6"/>
                                        </p:tgtEl>
                                      </p:cBhvr>
                                      <p:to x="100000" y="95000"/>
                                    </p:animScale>
                                    <p:animScale>
                                      <p:cBhvr>
                                        <p:cTn id="26" dur="1" decel="50000">
                                          <p:stCondLst>
                                            <p:cond delay="249"/>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53143" y="3405673"/>
            <a:ext cx="8769250" cy="992931"/>
          </a:xfrm>
          <a:prstGeom prst="rect">
            <a:avLst/>
          </a:prstGeom>
        </p:spPr>
      </p:pic>
      <p:sp>
        <p:nvSpPr>
          <p:cNvPr id="8" name="TextBox 7">
            <a:hlinkClick r:id="rId4" action="ppaction://hlinksldjump"/>
          </p:cNvPr>
          <p:cNvSpPr txBox="1"/>
          <p:nvPr/>
        </p:nvSpPr>
        <p:spPr>
          <a:xfrm>
            <a:off x="9601200" y="6351814"/>
            <a:ext cx="1741182" cy="369332"/>
          </a:xfrm>
          <a:prstGeom prst="rect">
            <a:avLst/>
          </a:prstGeom>
          <a:noFill/>
        </p:spPr>
        <p:txBody>
          <a:bodyPr wrap="none" rtlCol="0">
            <a:spAutoFit/>
          </a:bodyPr>
          <a:lstStyle/>
          <a:p>
            <a:r>
              <a:rPr lang="en-US" dirty="0"/>
              <a:t>Back to Menu</a:t>
            </a:r>
          </a:p>
        </p:txBody>
      </p:sp>
      <p:sp>
        <p:nvSpPr>
          <p:cNvPr id="2" name="Rectangular Callout 1"/>
          <p:cNvSpPr/>
          <p:nvPr/>
        </p:nvSpPr>
        <p:spPr>
          <a:xfrm>
            <a:off x="1560271" y="679572"/>
            <a:ext cx="4275437" cy="1181156"/>
          </a:xfrm>
          <a:prstGeom prst="wedgeRectCallout">
            <a:avLst>
              <a:gd name="adj1" fmla="val 107102"/>
              <a:gd name="adj2" fmla="val 21389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When your item has been reviewed and approved, it will be highlighted in green.  Obviously, an all-green passport is a beautiful thing!! </a:t>
            </a:r>
          </a:p>
        </p:txBody>
      </p:sp>
      <p:sp>
        <p:nvSpPr>
          <p:cNvPr id="4" name="Date Placeholder 3"/>
          <p:cNvSpPr>
            <a:spLocks noGrp="1"/>
          </p:cNvSpPr>
          <p:nvPr>
            <p:ph type="dt" sz="half" idx="10"/>
          </p:nvPr>
        </p:nvSpPr>
        <p:spPr/>
        <p:txBody>
          <a:bodyPr/>
          <a:lstStyle/>
          <a:p>
            <a:r>
              <a:rPr lang="en-US"/>
              <a:t>08/10/2017</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23</a:t>
            </a:fld>
            <a:endParaRPr lang="en-US" dirty="0"/>
          </a:p>
        </p:txBody>
      </p:sp>
      <p:sp>
        <p:nvSpPr>
          <p:cNvPr id="9" name="Title 2"/>
          <p:cNvSpPr txBox="1">
            <a:spLocks/>
          </p:cNvSpPr>
          <p:nvPr/>
        </p:nvSpPr>
        <p:spPr>
          <a:xfrm rot="5400000">
            <a:off x="6994284" y="2346431"/>
            <a:ext cx="5791205" cy="577374"/>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000" dirty="0">
                <a:latin typeface="Century Gothic" panose="020B0502020202020204" pitchFamily="34" charset="0"/>
              </a:rPr>
              <a:t>(entering &amp; uploading </a:t>
            </a:r>
            <a:r>
              <a:rPr lang="en-US" sz="1800" dirty="0">
                <a:latin typeface="Century Gothic" panose="020B0502020202020204" pitchFamily="34" charset="0"/>
              </a:rPr>
              <a:t>passport</a:t>
            </a:r>
            <a:r>
              <a:rPr lang="en-US" sz="2000" dirty="0">
                <a:latin typeface="Century Gothic" panose="020B0502020202020204" pitchFamily="34" charset="0"/>
              </a:rPr>
              <a:t> items, continued)</a:t>
            </a:r>
          </a:p>
        </p:txBody>
      </p:sp>
    </p:spTree>
    <p:extLst>
      <p:ext uri="{BB962C8B-B14F-4D97-AF65-F5344CB8AC3E}">
        <p14:creationId xmlns:p14="http://schemas.microsoft.com/office/powerpoint/2010/main" val="149946208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hlinkClick r:id="rId3" action="ppaction://hlinksldjump"/>
          </p:cNvPr>
          <p:cNvSpPr txBox="1"/>
          <p:nvPr/>
        </p:nvSpPr>
        <p:spPr>
          <a:xfrm>
            <a:off x="9601200" y="6351814"/>
            <a:ext cx="1741182" cy="369332"/>
          </a:xfrm>
          <a:prstGeom prst="rect">
            <a:avLst/>
          </a:prstGeom>
          <a:noFill/>
        </p:spPr>
        <p:txBody>
          <a:bodyPr wrap="none" rtlCol="0">
            <a:spAutoFit/>
          </a:bodyPr>
          <a:lstStyle/>
          <a:p>
            <a:r>
              <a:rPr lang="en-US" dirty="0"/>
              <a:t>Back to Menu</a:t>
            </a:r>
          </a:p>
        </p:txBody>
      </p:sp>
      <p:sp>
        <p:nvSpPr>
          <p:cNvPr id="4" name="Date Placeholder 3"/>
          <p:cNvSpPr>
            <a:spLocks noGrp="1"/>
          </p:cNvSpPr>
          <p:nvPr>
            <p:ph type="dt" sz="half" idx="10"/>
          </p:nvPr>
        </p:nvSpPr>
        <p:spPr/>
        <p:txBody>
          <a:bodyPr/>
          <a:lstStyle/>
          <a:p>
            <a:r>
              <a:rPr lang="en-US"/>
              <a:t>08/10/2017</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24</a:t>
            </a:fld>
            <a:endParaRPr lang="en-US" dirty="0"/>
          </a:p>
        </p:txBody>
      </p:sp>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52675" y="1672898"/>
            <a:ext cx="9048525" cy="4863582"/>
          </a:xfrm>
          <a:prstGeom prst="rect">
            <a:avLst/>
          </a:prstGeom>
        </p:spPr>
      </p:pic>
      <p:sp>
        <p:nvSpPr>
          <p:cNvPr id="9" name="Rectangular Callout 8"/>
          <p:cNvSpPr/>
          <p:nvPr/>
        </p:nvSpPr>
        <p:spPr>
          <a:xfrm>
            <a:off x="3023117" y="718457"/>
            <a:ext cx="2174033" cy="1418253"/>
          </a:xfrm>
          <a:prstGeom prst="wedgeRectCallout">
            <a:avLst>
              <a:gd name="adj1" fmla="val 227236"/>
              <a:gd name="adj2" fmla="val 26397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To add another document to an item, click the “Edit” icon</a:t>
            </a:r>
          </a:p>
        </p:txBody>
      </p:sp>
      <p:sp>
        <p:nvSpPr>
          <p:cNvPr id="10" name="Rectangular Callout 9"/>
          <p:cNvSpPr/>
          <p:nvPr/>
        </p:nvSpPr>
        <p:spPr>
          <a:xfrm>
            <a:off x="2489200" y="2566482"/>
            <a:ext cx="2209833" cy="1049338"/>
          </a:xfrm>
          <a:prstGeom prst="wedgeRectCallout">
            <a:avLst>
              <a:gd name="adj1" fmla="val 249889"/>
              <a:gd name="adj2" fmla="val 22481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Use this icon to add additional documents for renewals as well.</a:t>
            </a:r>
          </a:p>
        </p:txBody>
      </p:sp>
      <p:sp>
        <p:nvSpPr>
          <p:cNvPr id="11" name="Title 2"/>
          <p:cNvSpPr txBox="1">
            <a:spLocks/>
          </p:cNvSpPr>
          <p:nvPr/>
        </p:nvSpPr>
        <p:spPr>
          <a:xfrm rot="5400000">
            <a:off x="7247507" y="3167525"/>
            <a:ext cx="5791205" cy="577374"/>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000" dirty="0">
                <a:latin typeface="Century Gothic" panose="020B0502020202020204" pitchFamily="34" charset="0"/>
              </a:rPr>
              <a:t>(entering &amp; uploading </a:t>
            </a:r>
            <a:r>
              <a:rPr lang="en-US" sz="1800" dirty="0">
                <a:latin typeface="Century Gothic" panose="020B0502020202020204" pitchFamily="34" charset="0"/>
              </a:rPr>
              <a:t>passport</a:t>
            </a:r>
            <a:r>
              <a:rPr lang="en-US" sz="2000" dirty="0">
                <a:latin typeface="Century Gothic" panose="020B0502020202020204" pitchFamily="34" charset="0"/>
              </a:rPr>
              <a:t> items, continued)</a:t>
            </a:r>
          </a:p>
        </p:txBody>
      </p:sp>
      <p:sp>
        <p:nvSpPr>
          <p:cNvPr id="12" name="Rectangular Callout 11"/>
          <p:cNvSpPr/>
          <p:nvPr/>
        </p:nvSpPr>
        <p:spPr>
          <a:xfrm>
            <a:off x="5450372" y="718456"/>
            <a:ext cx="2174033" cy="1418253"/>
          </a:xfrm>
          <a:prstGeom prst="wedgeRectCallout">
            <a:avLst>
              <a:gd name="adj1" fmla="val 15648"/>
              <a:gd name="adj2" fmla="val 3766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NOTE:  DO NOT delete old attachments when adding new ones!</a:t>
            </a:r>
          </a:p>
        </p:txBody>
      </p:sp>
    </p:spTree>
    <p:extLst>
      <p:ext uri="{BB962C8B-B14F-4D97-AF65-F5344CB8AC3E}">
        <p14:creationId xmlns:p14="http://schemas.microsoft.com/office/powerpoint/2010/main" val="166671239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8274" y="2885226"/>
            <a:ext cx="9380989" cy="1541794"/>
          </a:xfrm>
        </p:spPr>
        <p:txBody>
          <a:bodyPr/>
          <a:lstStyle/>
          <a:p>
            <a:pPr algn="ctr"/>
            <a:br>
              <a:rPr lang="en-US" sz="5000" dirty="0"/>
            </a:br>
            <a:br>
              <a:rPr lang="en-US" sz="2400" dirty="0"/>
            </a:br>
            <a:endParaRPr lang="en-US" sz="2400" dirty="0"/>
          </a:p>
        </p:txBody>
      </p:sp>
      <p:pic>
        <p:nvPicPr>
          <p:cNvPr id="7" name="Picture 6"/>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380604" y="607902"/>
            <a:ext cx="1314382" cy="1395408"/>
          </a:xfrm>
          <a:prstGeom prst="rect">
            <a:avLst/>
          </a:prstGeom>
          <a:noFill/>
          <a:ln>
            <a:noFill/>
          </a:ln>
        </p:spPr>
      </p:pic>
      <p:sp>
        <p:nvSpPr>
          <p:cNvPr id="5" name="Rectangle 4"/>
          <p:cNvSpPr/>
          <p:nvPr/>
        </p:nvSpPr>
        <p:spPr>
          <a:xfrm>
            <a:off x="3194595" y="6198358"/>
            <a:ext cx="5802807" cy="369332"/>
          </a:xfrm>
          <a:prstGeom prst="rect">
            <a:avLst/>
          </a:prstGeom>
        </p:spPr>
        <p:txBody>
          <a:bodyPr wrap="none">
            <a:spAutoFit/>
          </a:bodyPr>
          <a:lstStyle/>
          <a:p>
            <a:r>
              <a:rPr lang="en-US" dirty="0">
                <a:solidFill>
                  <a:srgbClr val="FFFF00"/>
                </a:solidFill>
              </a:rPr>
              <a:t>(Click to advance to next slide throughout this presentation)</a:t>
            </a:r>
          </a:p>
        </p:txBody>
      </p:sp>
      <p:sp>
        <p:nvSpPr>
          <p:cNvPr id="6" name="TextBox 5"/>
          <p:cNvSpPr txBox="1"/>
          <p:nvPr/>
        </p:nvSpPr>
        <p:spPr>
          <a:xfrm>
            <a:off x="1149752" y="2697710"/>
            <a:ext cx="10123939" cy="1815882"/>
          </a:xfrm>
          <a:prstGeom prst="rect">
            <a:avLst/>
          </a:prstGeom>
          <a:noFill/>
        </p:spPr>
        <p:txBody>
          <a:bodyPr wrap="square" rtlCol="0">
            <a:spAutoFit/>
          </a:bodyPr>
          <a:lstStyle/>
          <a:p>
            <a:pPr marL="457200" indent="-457200">
              <a:buFont typeface="Arial" panose="020B0604020202020204" pitchFamily="34" charset="0"/>
              <a:buChar char="•"/>
            </a:pPr>
            <a:r>
              <a:rPr lang="en-US" sz="2800" dirty="0"/>
              <a:t>Set reminders in your Outlook calendar for upcoming passport items that will be expiring.</a:t>
            </a:r>
          </a:p>
          <a:p>
            <a:pPr marL="457200" indent="-457200">
              <a:buFont typeface="Arial" panose="020B0604020202020204" pitchFamily="34" charset="0"/>
              <a:buChar char="•"/>
            </a:pPr>
            <a:r>
              <a:rPr lang="en-US" sz="2800" dirty="0"/>
              <a:t>If you don’t have a scanner, use your phone to take photos of required passport documents to upload</a:t>
            </a:r>
          </a:p>
        </p:txBody>
      </p:sp>
      <p:sp>
        <p:nvSpPr>
          <p:cNvPr id="4" name="Date Placeholder 3"/>
          <p:cNvSpPr>
            <a:spLocks noGrp="1"/>
          </p:cNvSpPr>
          <p:nvPr>
            <p:ph type="dt" sz="half" idx="10"/>
          </p:nvPr>
        </p:nvSpPr>
        <p:spPr>
          <a:xfrm rot="5400000">
            <a:off x="10155639" y="1790701"/>
            <a:ext cx="990599" cy="304799"/>
          </a:xfrm>
        </p:spPr>
        <p:txBody>
          <a:bodyPr/>
          <a:lstStyle/>
          <a:p>
            <a:r>
              <a:rPr lang="en-US"/>
              <a:t>08/10/2017</a:t>
            </a:r>
            <a:endParaRPr lang="en-US" dirty="0"/>
          </a:p>
        </p:txBody>
      </p:sp>
      <p:sp>
        <p:nvSpPr>
          <p:cNvPr id="8" name="Slide Number Placeholder 7"/>
          <p:cNvSpPr>
            <a:spLocks noGrp="1"/>
          </p:cNvSpPr>
          <p:nvPr>
            <p:ph type="sldNum" sz="quarter" idx="12"/>
          </p:nvPr>
        </p:nvSpPr>
        <p:spPr>
          <a:xfrm>
            <a:off x="10352540" y="295729"/>
            <a:ext cx="838199" cy="767687"/>
          </a:xfrm>
        </p:spPr>
        <p:txBody>
          <a:bodyPr/>
          <a:lstStyle/>
          <a:p>
            <a:fld id="{D57F1E4F-1CFF-5643-939E-02111984F565}" type="slidenum">
              <a:rPr lang="en-US" smtClean="0"/>
              <a:t>25</a:t>
            </a:fld>
            <a:endParaRPr lang="en-US" dirty="0"/>
          </a:p>
        </p:txBody>
      </p:sp>
      <p:sp>
        <p:nvSpPr>
          <p:cNvPr id="10" name="TextBox 9">
            <a:hlinkClick r:id="rId3" action="ppaction://hlinksldjump"/>
          </p:cNvPr>
          <p:cNvSpPr txBox="1"/>
          <p:nvPr/>
        </p:nvSpPr>
        <p:spPr>
          <a:xfrm>
            <a:off x="9627948" y="6248830"/>
            <a:ext cx="1741182" cy="369332"/>
          </a:xfrm>
          <a:prstGeom prst="rect">
            <a:avLst/>
          </a:prstGeom>
          <a:noFill/>
        </p:spPr>
        <p:txBody>
          <a:bodyPr wrap="none" rtlCol="0">
            <a:spAutoFit/>
          </a:bodyPr>
          <a:lstStyle/>
          <a:p>
            <a:r>
              <a:rPr lang="en-US" dirty="0">
                <a:solidFill>
                  <a:prstClr val="white"/>
                </a:solidFill>
              </a:rPr>
              <a:t>Back to Menu</a:t>
            </a:r>
          </a:p>
        </p:txBody>
      </p:sp>
      <p:sp>
        <p:nvSpPr>
          <p:cNvPr id="11" name="Rectangle 10"/>
          <p:cNvSpPr/>
          <p:nvPr/>
        </p:nvSpPr>
        <p:spPr>
          <a:xfrm>
            <a:off x="2095018" y="1090021"/>
            <a:ext cx="7234151" cy="1323439"/>
          </a:xfrm>
          <a:prstGeom prst="rect">
            <a:avLst/>
          </a:prstGeom>
        </p:spPr>
        <p:txBody>
          <a:bodyPr wrap="square">
            <a:spAutoFit/>
          </a:bodyPr>
          <a:lstStyle/>
          <a:p>
            <a:pPr algn="ctr"/>
            <a:r>
              <a:rPr lang="en-US" sz="4000" b="1" dirty="0">
                <a:solidFill>
                  <a:schemeClr val="bg2">
                    <a:lumMod val="40000"/>
                    <a:lumOff val="60000"/>
                  </a:schemeClr>
                </a:solidFill>
              </a:rPr>
              <a:t>Passport Tips From Students Who Have Been There</a:t>
            </a:r>
            <a:endParaRPr lang="en-US" sz="4000" dirty="0"/>
          </a:p>
        </p:txBody>
      </p:sp>
    </p:spTree>
    <p:extLst>
      <p:ext uri="{BB962C8B-B14F-4D97-AF65-F5344CB8AC3E}">
        <p14:creationId xmlns:p14="http://schemas.microsoft.com/office/powerpoint/2010/main" val="59159874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nodeType="withEffect">
                                  <p:stCondLst>
                                    <p:cond delay="0"/>
                                  </p:stCondLst>
                                  <p:endCondLst>
                                    <p:cond evt="onNext" delay="0">
                                      <p:tgtEl>
                                        <p:sldTgt/>
                                      </p:tgtEl>
                                    </p:cond>
                                  </p:endCondLst>
                                  <p:iterate type="lt">
                                    <p:tmPct val="1000"/>
                                  </p:iterate>
                                  <p:childTnLst>
                                    <p:animClr clrSpc="hsl" dir="cw">
                                      <p:cBhvr override="childStyle">
                                        <p:cTn id="6" dur="500" fill="hold"/>
                                        <p:tgtEl>
                                          <p:spTgt spid="5">
                                            <p:txEl>
                                              <p:pRg st="0" end="0"/>
                                            </p:txEl>
                                          </p:spTgt>
                                        </p:tgtEl>
                                        <p:attrNameLst>
                                          <p:attrName>style.color</p:attrName>
                                        </p:attrNameLst>
                                      </p:cBhvr>
                                      <p:by>
                                        <p:hsl h="7200000" s="0" l="0"/>
                                      </p:by>
                                    </p:animClr>
                                    <p:animClr clrSpc="hsl" dir="cw">
                                      <p:cBhvr>
                                        <p:cTn id="7" dur="500" fill="hold"/>
                                        <p:tgtEl>
                                          <p:spTgt spid="5">
                                            <p:txEl>
                                              <p:pRg st="0" end="0"/>
                                            </p:txEl>
                                          </p:spTgt>
                                        </p:tgtEl>
                                        <p:attrNameLst>
                                          <p:attrName>fillcolor</p:attrName>
                                        </p:attrNameLst>
                                      </p:cBhvr>
                                      <p:by>
                                        <p:hsl h="7200000" s="0" l="0"/>
                                      </p:by>
                                    </p:animClr>
                                    <p:animClr clrSpc="hsl" dir="cw">
                                      <p:cBhvr>
                                        <p:cTn id="8" dur="500" fill="hold"/>
                                        <p:tgtEl>
                                          <p:spTgt spid="5">
                                            <p:txEl>
                                              <p:pRg st="0" end="0"/>
                                            </p:txEl>
                                          </p:spTgt>
                                        </p:tgtEl>
                                        <p:attrNameLst>
                                          <p:attrName>stroke.color</p:attrName>
                                        </p:attrNameLst>
                                      </p:cBhvr>
                                      <p:by>
                                        <p:hsl h="7200000" s="0" l="0"/>
                                      </p:by>
                                    </p:animClr>
                                    <p:set>
                                      <p:cBhvr>
                                        <p:cTn id="9" dur="500" fill="hold"/>
                                        <p:tgtEl>
                                          <p:spTgt spid="5">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3624" y="633582"/>
            <a:ext cx="9320501" cy="924482"/>
          </a:xfrm>
        </p:spPr>
        <p:txBody>
          <a:bodyPr/>
          <a:lstStyle/>
          <a:p>
            <a:pPr algn="ctr"/>
            <a:r>
              <a:rPr lang="en-US" dirty="0">
                <a:latin typeface="Century Gothic" panose="020B0502020202020204" pitchFamily="34" charset="0"/>
              </a:rPr>
              <a:t>What’s Next?</a:t>
            </a:r>
            <a:endParaRPr lang="en-US" b="1" dirty="0">
              <a:latin typeface="Century Gothic" panose="020B0502020202020204" pitchFamily="34" charset="0"/>
            </a:endParaRPr>
          </a:p>
        </p:txBody>
      </p:sp>
      <p:sp>
        <p:nvSpPr>
          <p:cNvPr id="6" name="Text Placeholder 2"/>
          <p:cNvSpPr>
            <a:spLocks noGrp="1"/>
          </p:cNvSpPr>
          <p:nvPr>
            <p:ph type="body" idx="1"/>
          </p:nvPr>
        </p:nvSpPr>
        <p:spPr>
          <a:xfrm>
            <a:off x="1053204" y="2459880"/>
            <a:ext cx="10223863" cy="2569319"/>
          </a:xfrm>
        </p:spPr>
        <p:txBody>
          <a:bodyPr>
            <a:noAutofit/>
          </a:bodyPr>
          <a:lstStyle/>
          <a:p>
            <a:r>
              <a:rPr lang="en-US" cap="none" dirty="0">
                <a:solidFill>
                  <a:schemeClr val="tx1"/>
                </a:solidFill>
                <a:latin typeface="+mn-lt"/>
              </a:rPr>
              <a:t>This presentation covers most of what you need to know about fulfilling student requirements prior to starting your first year.  Training #2 reviews biographic fields and passport items but is primarily designed to help you through the process of locating and then requesting sites for your clinical placements in year 2.  </a:t>
            </a:r>
          </a:p>
          <a:p>
            <a:r>
              <a:rPr lang="en-US" cap="none" dirty="0">
                <a:solidFill>
                  <a:schemeClr val="tx1"/>
                </a:solidFill>
                <a:latin typeface="+mn-lt"/>
              </a:rPr>
              <a:t>You can check it out now just to see what lies ahead, but </a:t>
            </a:r>
            <a:r>
              <a:rPr lang="en-US" cap="none" dirty="0">
                <a:solidFill>
                  <a:srgbClr val="FFFF00"/>
                </a:solidFill>
                <a:latin typeface="+mn-lt"/>
              </a:rPr>
              <a:t>you should view it carefully 4 to 6 months in advance of starting rotations.</a:t>
            </a:r>
            <a:r>
              <a:rPr lang="en-US" cap="none" dirty="0">
                <a:solidFill>
                  <a:schemeClr val="tx1"/>
                </a:solidFill>
                <a:latin typeface="+mn-lt"/>
              </a:rPr>
              <a:t>  The clinical placement coordinator at your campus will work with you to find placement, but many sites fill quickly and if a chosen site does not have a current contract, it can take three to four months at minimum to get a contract in place. Avoid the stress and plan ahead!</a:t>
            </a:r>
            <a:endParaRPr lang="en-US" cap="none" dirty="0">
              <a:solidFill>
                <a:srgbClr val="FFFF00"/>
              </a:solidFill>
              <a:latin typeface="+mn-lt"/>
            </a:endParaRPr>
          </a:p>
        </p:txBody>
      </p:sp>
      <p:sp>
        <p:nvSpPr>
          <p:cNvPr id="5" name="TextBox 4">
            <a:hlinkClick r:id="rId2" action="ppaction://hlinksldjump"/>
          </p:cNvPr>
          <p:cNvSpPr txBox="1"/>
          <p:nvPr/>
        </p:nvSpPr>
        <p:spPr>
          <a:xfrm>
            <a:off x="9601200" y="6351814"/>
            <a:ext cx="1741182" cy="369332"/>
          </a:xfrm>
          <a:prstGeom prst="rect">
            <a:avLst/>
          </a:prstGeom>
          <a:noFill/>
        </p:spPr>
        <p:txBody>
          <a:bodyPr wrap="none" rtlCol="0">
            <a:spAutoFit/>
          </a:bodyPr>
          <a:lstStyle/>
          <a:p>
            <a:r>
              <a:rPr lang="en-US" dirty="0">
                <a:solidFill>
                  <a:prstClr val="white"/>
                </a:solidFill>
              </a:rPr>
              <a:t>Back to Menu</a:t>
            </a:r>
          </a:p>
        </p:txBody>
      </p:sp>
      <p:sp>
        <p:nvSpPr>
          <p:cNvPr id="3" name="Date Placeholder 2"/>
          <p:cNvSpPr>
            <a:spLocks noGrp="1"/>
          </p:cNvSpPr>
          <p:nvPr>
            <p:ph type="dt" sz="half" idx="10"/>
          </p:nvPr>
        </p:nvSpPr>
        <p:spPr/>
        <p:txBody>
          <a:bodyPr/>
          <a:lstStyle/>
          <a:p>
            <a:r>
              <a:rPr lang="en-US"/>
              <a:t>08/10/2017</a:t>
            </a:r>
            <a:endParaRPr lang="en-US" dirty="0"/>
          </a:p>
        </p:txBody>
      </p:sp>
      <p:sp>
        <p:nvSpPr>
          <p:cNvPr id="4" name="Slide Number Placeholder 3"/>
          <p:cNvSpPr>
            <a:spLocks noGrp="1"/>
          </p:cNvSpPr>
          <p:nvPr>
            <p:ph type="sldNum" sz="quarter" idx="12"/>
          </p:nvPr>
        </p:nvSpPr>
        <p:spPr/>
        <p:txBody>
          <a:bodyPr/>
          <a:lstStyle/>
          <a:p>
            <a:fld id="{D57F1E4F-1CFF-5643-939E-02111984F565}" type="slidenum">
              <a:rPr lang="en-US" smtClean="0"/>
              <a:t>26</a:t>
            </a:fld>
            <a:endParaRPr lang="en-US" dirty="0"/>
          </a:p>
        </p:txBody>
      </p:sp>
    </p:spTree>
    <p:extLst>
      <p:ext uri="{BB962C8B-B14F-4D97-AF65-F5344CB8AC3E}">
        <p14:creationId xmlns:p14="http://schemas.microsoft.com/office/powerpoint/2010/main" val="382862954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repeatCount="indefinite" fill="hold" grpId="0" nodeType="afterEffect">
                                  <p:stCondLst>
                                    <p:cond delay="0"/>
                                  </p:stCondLst>
                                  <p:endCondLst>
                                    <p:cond evt="onNext" delay="0">
                                      <p:tgtEl>
                                        <p:sldTgt/>
                                      </p:tgtEl>
                                    </p:cond>
                                  </p:endCondLst>
                                  <p:iterate type="lt">
                                    <p:tmPct val="8000"/>
                                  </p:iterate>
                                  <p:childTnLst>
                                    <p:set>
                                      <p:cBhvr override="childStyle">
                                        <p:cTn id="6" dur="2000" fill="hold"/>
                                        <p:tgtEl>
                                          <p:spTgt spid="2"/>
                                        </p:tgtEl>
                                        <p:attrNameLst>
                                          <p:attrName>style.color</p:attrName>
                                        </p:attrNameLst>
                                      </p:cBhvr>
                                      <p:to>
                                        <p:clrVal>
                                          <a:srgbClr val="29D36A"/>
                                        </p:clrVal>
                                      </p:to>
                                    </p:set>
                                    <p:set>
                                      <p:cBhvr>
                                        <p:cTn id="7" dur="2000" fill="hold"/>
                                        <p:tgtEl>
                                          <p:spTgt spid="2"/>
                                        </p:tgtEl>
                                        <p:attrNameLst>
                                          <p:attrName>fillcolor</p:attrName>
                                        </p:attrNameLst>
                                      </p:cBhvr>
                                      <p:to>
                                        <p:clrVal>
                                          <a:srgbClr val="29D36A"/>
                                        </p:clrVal>
                                      </p:to>
                                    </p:set>
                                    <p:set>
                                      <p:cBhvr>
                                        <p:cTn id="8" dur="2000" fill="hold"/>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r>
              <a:rPr lang="en-US" dirty="0"/>
              <a:t>Help</a:t>
            </a:r>
          </a:p>
        </p:txBody>
      </p:sp>
      <p:sp>
        <p:nvSpPr>
          <p:cNvPr id="7" name="Rectangle 7"/>
          <p:cNvSpPr>
            <a:spLocks noChangeArrowheads="1"/>
          </p:cNvSpPr>
          <p:nvPr/>
        </p:nvSpPr>
        <p:spPr bwMode="auto">
          <a:xfrm>
            <a:off x="2964873" y="316961"/>
            <a:ext cx="482630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a:r>
              <a:rPr lang="en-US" sz="3200" dirty="0"/>
              <a:t>Who to contact for HELP!</a:t>
            </a:r>
            <a:r>
              <a:rPr lang="en-US" sz="3200" dirty="0">
                <a:solidFill>
                  <a:schemeClr val="accent1">
                    <a:lumMod val="60000"/>
                    <a:lumOff val="40000"/>
                  </a:schemeClr>
                </a:solidFill>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a:t>
            </a:r>
            <a:endParaRPr lang="en-US" sz="3200" dirty="0">
              <a:solidFill>
                <a:schemeClr val="accent1">
                  <a:lumMod val="60000"/>
                  <a:lumOff val="40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hlinkClick r:id="rId2" action="ppaction://hlinksldjump"/>
          </p:cNvPr>
          <p:cNvSpPr txBox="1"/>
          <p:nvPr/>
        </p:nvSpPr>
        <p:spPr>
          <a:xfrm>
            <a:off x="9601200" y="6351814"/>
            <a:ext cx="1741182" cy="369332"/>
          </a:xfrm>
          <a:prstGeom prst="rect">
            <a:avLst/>
          </a:prstGeom>
          <a:noFill/>
        </p:spPr>
        <p:txBody>
          <a:bodyPr wrap="none" rtlCol="0">
            <a:spAutoFit/>
          </a:bodyPr>
          <a:lstStyle/>
          <a:p>
            <a:r>
              <a:rPr lang="en-US" dirty="0"/>
              <a:t>Back to Menu</a:t>
            </a:r>
          </a:p>
        </p:txBody>
      </p:sp>
      <p:sp>
        <p:nvSpPr>
          <p:cNvPr id="5" name="Date Placeholder 4"/>
          <p:cNvSpPr>
            <a:spLocks noGrp="1"/>
          </p:cNvSpPr>
          <p:nvPr>
            <p:ph type="dt" sz="half" idx="10"/>
          </p:nvPr>
        </p:nvSpPr>
        <p:spPr/>
        <p:txBody>
          <a:bodyPr/>
          <a:lstStyle/>
          <a:p>
            <a:r>
              <a:rPr lang="en-US"/>
              <a:t>02/15/2021</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27</a:t>
            </a:fld>
            <a:endParaRPr lang="en-US" dirty="0"/>
          </a:p>
        </p:txBody>
      </p:sp>
      <p:sp>
        <p:nvSpPr>
          <p:cNvPr id="23" name="Rectangle 3"/>
          <p:cNvSpPr>
            <a:spLocks noChangeArrowheads="1"/>
          </p:cNvSpPr>
          <p:nvPr/>
        </p:nvSpPr>
        <p:spPr bwMode="auto">
          <a:xfrm>
            <a:off x="-6766096" y="1581150"/>
            <a:ext cx="2973776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9" name="Table 8">
            <a:extLst>
              <a:ext uri="{FF2B5EF4-FFF2-40B4-BE49-F238E27FC236}">
                <a16:creationId xmlns:a16="http://schemas.microsoft.com/office/drawing/2014/main" id="{F449A83E-BBF4-4D4E-8862-B655A2C11717}"/>
              </a:ext>
            </a:extLst>
          </p:cNvPr>
          <p:cNvGraphicFramePr>
            <a:graphicFrameLocks noGrp="1"/>
          </p:cNvGraphicFramePr>
          <p:nvPr>
            <p:extLst>
              <p:ext uri="{D42A27DB-BD31-4B8C-83A1-F6EECF244321}">
                <p14:modId xmlns:p14="http://schemas.microsoft.com/office/powerpoint/2010/main" val="2125347930"/>
              </p:ext>
            </p:extLst>
          </p:nvPr>
        </p:nvGraphicFramePr>
        <p:xfrm>
          <a:off x="881597" y="820132"/>
          <a:ext cx="9712516" cy="5483784"/>
        </p:xfrm>
        <a:graphic>
          <a:graphicData uri="http://schemas.openxmlformats.org/drawingml/2006/table">
            <a:tbl>
              <a:tblPr firstRow="1" firstCol="1" bandRow="1"/>
              <a:tblGrid>
                <a:gridCol w="1942503">
                  <a:extLst>
                    <a:ext uri="{9D8B030D-6E8A-4147-A177-3AD203B41FA5}">
                      <a16:colId xmlns:a16="http://schemas.microsoft.com/office/drawing/2014/main" val="4159971660"/>
                    </a:ext>
                  </a:extLst>
                </a:gridCol>
                <a:gridCol w="1802400">
                  <a:extLst>
                    <a:ext uri="{9D8B030D-6E8A-4147-A177-3AD203B41FA5}">
                      <a16:colId xmlns:a16="http://schemas.microsoft.com/office/drawing/2014/main" val="2424495757"/>
                    </a:ext>
                  </a:extLst>
                </a:gridCol>
                <a:gridCol w="1908425">
                  <a:extLst>
                    <a:ext uri="{9D8B030D-6E8A-4147-A177-3AD203B41FA5}">
                      <a16:colId xmlns:a16="http://schemas.microsoft.com/office/drawing/2014/main" val="2657194974"/>
                    </a:ext>
                  </a:extLst>
                </a:gridCol>
                <a:gridCol w="1908425">
                  <a:extLst>
                    <a:ext uri="{9D8B030D-6E8A-4147-A177-3AD203B41FA5}">
                      <a16:colId xmlns:a16="http://schemas.microsoft.com/office/drawing/2014/main" val="3773380736"/>
                    </a:ext>
                  </a:extLst>
                </a:gridCol>
                <a:gridCol w="2150763">
                  <a:extLst>
                    <a:ext uri="{9D8B030D-6E8A-4147-A177-3AD203B41FA5}">
                      <a16:colId xmlns:a16="http://schemas.microsoft.com/office/drawing/2014/main" val="3068243687"/>
                    </a:ext>
                  </a:extLst>
                </a:gridCol>
              </a:tblGrid>
              <a:tr h="275186">
                <a:tc>
                  <a:txBody>
                    <a:bodyPr/>
                    <a:lstStyle/>
                    <a:p>
                      <a:pPr marL="0" marR="0">
                        <a:lnSpc>
                          <a:spcPct val="107000"/>
                        </a:lnSpc>
                        <a:spcBef>
                          <a:spcPts val="0"/>
                        </a:spcBef>
                        <a:spcAft>
                          <a:spcPts val="0"/>
                        </a:spcAft>
                      </a:pPr>
                      <a:r>
                        <a:rPr lang="en-US" sz="1200" b="1" dirty="0">
                          <a:solidFill>
                            <a:schemeClr val="bg2">
                              <a:lumMod val="60000"/>
                              <a:lumOff val="4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Campus you are at</a:t>
                      </a:r>
                      <a:endParaRPr lang="en-US" sz="1200" dirty="0">
                        <a:solidFill>
                          <a:schemeClr val="bg2">
                            <a:lumMod val="60000"/>
                            <a:lumOff val="4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b="1" dirty="0">
                          <a:solidFill>
                            <a:schemeClr val="bg2">
                              <a:lumMod val="60000"/>
                              <a:lumOff val="4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Topic you need help with</a:t>
                      </a:r>
                      <a:endParaRPr lang="en-US" sz="1200" dirty="0">
                        <a:solidFill>
                          <a:schemeClr val="bg2">
                            <a:lumMod val="60000"/>
                            <a:lumOff val="4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b="1">
                          <a:solidFill>
                            <a:schemeClr val="bg2">
                              <a:lumMod val="60000"/>
                              <a:lumOff val="4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Contact Person</a:t>
                      </a:r>
                      <a:endParaRPr lang="en-US" sz="1200">
                        <a:solidFill>
                          <a:schemeClr val="bg2">
                            <a:lumMod val="60000"/>
                            <a:lumOff val="4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b="1">
                          <a:solidFill>
                            <a:schemeClr val="bg2">
                              <a:lumMod val="60000"/>
                              <a:lumOff val="4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Title</a:t>
                      </a:r>
                      <a:endParaRPr lang="en-US" sz="1200">
                        <a:solidFill>
                          <a:schemeClr val="bg2">
                            <a:lumMod val="60000"/>
                            <a:lumOff val="4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200" b="1" dirty="0">
                          <a:solidFill>
                            <a:schemeClr val="bg2">
                              <a:lumMod val="60000"/>
                              <a:lumOff val="4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Contact Info</a:t>
                      </a:r>
                      <a:endParaRPr lang="en-US" sz="1200" dirty="0">
                        <a:solidFill>
                          <a:schemeClr val="bg2">
                            <a:lumMod val="60000"/>
                            <a:lumOff val="4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7527420"/>
                  </a:ext>
                </a:extLst>
              </a:tr>
              <a:tr h="704732">
                <a:tc>
                  <a:txBody>
                    <a:bodyPr/>
                    <a:lstStyle/>
                    <a:p>
                      <a:pPr marL="0" marR="0">
                        <a:lnSpc>
                          <a:spcPct val="107000"/>
                        </a:lnSpc>
                        <a:spcBef>
                          <a:spcPts val="0"/>
                        </a:spcBef>
                        <a:spcAft>
                          <a:spcPts val="0"/>
                        </a:spcAft>
                      </a:pPr>
                      <a:r>
                        <a:rPr lang="en-US" sz="1100" b="1" dirty="0">
                          <a:solidFill>
                            <a:schemeClr val="bg2">
                              <a:lumMod val="60000"/>
                              <a:lumOff val="4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Spokane or Yakima</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Passport </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Tami Kelley</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Academic Coordinator/Advisor, Graduate Program</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SNRS Room 133</a:t>
                      </a:r>
                    </a:p>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Office Phone:  509-324-7334 </a:t>
                      </a:r>
                    </a:p>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Fax:  509-324-7336</a:t>
                      </a:r>
                    </a:p>
                    <a:p>
                      <a:pPr marL="0" marR="0">
                        <a:lnSpc>
                          <a:spcPct val="107000"/>
                        </a:lnSpc>
                        <a:spcBef>
                          <a:spcPts val="0"/>
                        </a:spcBef>
                        <a:spcAft>
                          <a:spcPts val="0"/>
                        </a:spcAft>
                      </a:pPr>
                      <a:r>
                        <a:rPr lang="en-US" sz="9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kelleyt@wsu.edu</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5360977"/>
                  </a:ext>
                </a:extLst>
              </a:tr>
              <a:tr h="704732">
                <a:tc>
                  <a:txBody>
                    <a:bodyPr/>
                    <a:lstStyle/>
                    <a:p>
                      <a:pPr marL="0" marR="0">
                        <a:lnSpc>
                          <a:spcPct val="107000"/>
                        </a:lnSpc>
                        <a:spcBef>
                          <a:spcPts val="0"/>
                        </a:spcBef>
                        <a:spcAft>
                          <a:spcPts val="0"/>
                        </a:spcAft>
                      </a:pPr>
                      <a:endParaRPr lang="en-US" sz="1100" b="1" dirty="0">
                        <a:solidFill>
                          <a:schemeClr val="bg2">
                            <a:lumMod val="60000"/>
                            <a:lumOff val="4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Clinical Placement &amp;</a:t>
                      </a:r>
                      <a:r>
                        <a:rPr lang="en-US" sz="900" baseline="0" dirty="0">
                          <a:effectLst/>
                          <a:latin typeface="Calibri" panose="020F0502020204030204" pitchFamily="34" charset="0"/>
                          <a:ea typeface="Calibri" panose="020F0502020204030204" pitchFamily="34" charset="0"/>
                          <a:cs typeface="Times New Roman" panose="02020603050405020304" pitchFamily="18" charset="0"/>
                        </a:rPr>
                        <a:t> Passport</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Joanie Christian, BSN, RN</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Clinical Placement Coordinator</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SNRS Room 351</a:t>
                      </a:r>
                      <a:br>
                        <a:rPr lang="en-US" sz="900" dirty="0">
                          <a:effectLst/>
                          <a:latin typeface="Calibri" panose="020F0502020204030204" pitchFamily="34" charset="0"/>
                          <a:ea typeface="Calibri" panose="020F0502020204030204" pitchFamily="34" charset="0"/>
                          <a:cs typeface="Times New Roman" panose="02020603050405020304" pitchFamily="18" charset="0"/>
                        </a:rPr>
                      </a:br>
                      <a:r>
                        <a:rPr lang="en-US" sz="900" dirty="0">
                          <a:effectLst/>
                          <a:latin typeface="Calibri" panose="020F0502020204030204" pitchFamily="34" charset="0"/>
                          <a:ea typeface="Calibri" panose="020F0502020204030204" pitchFamily="34" charset="0"/>
                          <a:cs typeface="Times New Roman" panose="02020603050405020304" pitchFamily="18" charset="0"/>
                        </a:rPr>
                        <a:t>Office Phone: 509-324-7226</a:t>
                      </a:r>
                    </a:p>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Cell Phone: 509-675-3403 </a:t>
                      </a:r>
                      <a:r>
                        <a:rPr lang="en-US" sz="9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joanie.christian@wsu.edu</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27149820"/>
                  </a:ext>
                </a:extLst>
              </a:tr>
              <a:tr h="420307">
                <a:tc>
                  <a:txBody>
                    <a:bodyPr/>
                    <a:lstStyle/>
                    <a:p>
                      <a:pPr marL="0" marR="0">
                        <a:lnSpc>
                          <a:spcPct val="107000"/>
                        </a:lnSpc>
                        <a:spcBef>
                          <a:spcPts val="0"/>
                        </a:spcBef>
                        <a:spcAft>
                          <a:spcPts val="0"/>
                        </a:spcAft>
                      </a:pPr>
                      <a:r>
                        <a:rPr lang="en-US" sz="1100" b="1">
                          <a:solidFill>
                            <a:schemeClr val="bg2">
                              <a:lumMod val="60000"/>
                              <a:lumOff val="4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Tri Cities</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Clinical Placement &amp; Passport</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Bevan Briggs</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Interim Academic Director, Clinical Assistant Professor</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TC 1233</a:t>
                      </a:r>
                    </a:p>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Office Phone: 509-372-7168 </a:t>
                      </a:r>
                      <a:r>
                        <a:rPr lang="en-US" sz="9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bwbriggs@wsu.edu</a:t>
                      </a:r>
                      <a:endParaRPr lang="en-US" sz="9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9072079"/>
                  </a:ext>
                </a:extLst>
              </a:tr>
              <a:tr h="704732">
                <a:tc>
                  <a:txBody>
                    <a:bodyPr/>
                    <a:lstStyle/>
                    <a:p>
                      <a:pPr marL="0" marR="0">
                        <a:lnSpc>
                          <a:spcPct val="107000"/>
                        </a:lnSpc>
                        <a:spcBef>
                          <a:spcPts val="0"/>
                        </a:spcBef>
                        <a:spcAft>
                          <a:spcPts val="0"/>
                        </a:spcAft>
                      </a:pPr>
                      <a:r>
                        <a:rPr lang="en-US" sz="1100" b="1">
                          <a:solidFill>
                            <a:schemeClr val="bg2">
                              <a:lumMod val="60000"/>
                              <a:lumOff val="4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Vancouver</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Passport</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Rosalind Hatch-Pirkl</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Secretary Senior</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VLIB 210</a:t>
                      </a:r>
                    </a:p>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Office Phone:  360-546-9085</a:t>
                      </a:r>
                    </a:p>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Fax:  360-546-9398</a:t>
                      </a:r>
                    </a:p>
                    <a:p>
                      <a:pPr marL="0" marR="0">
                        <a:lnSpc>
                          <a:spcPct val="107000"/>
                        </a:lnSpc>
                        <a:spcBef>
                          <a:spcPts val="0"/>
                        </a:spcBef>
                        <a:spcAft>
                          <a:spcPts val="0"/>
                        </a:spcAft>
                      </a:pPr>
                      <a:r>
                        <a:rPr lang="en-US" sz="9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r.hatch-pirkl@wsu.edu</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2316036"/>
                  </a:ext>
                </a:extLst>
              </a:tr>
              <a:tr h="562519">
                <a:tc>
                  <a:txBody>
                    <a:bodyPr/>
                    <a:lstStyle/>
                    <a:p>
                      <a:pPr marL="0" marR="0">
                        <a:lnSpc>
                          <a:spcPct val="107000"/>
                        </a:lnSpc>
                        <a:spcBef>
                          <a:spcPts val="0"/>
                        </a:spcBef>
                        <a:spcAft>
                          <a:spcPts val="0"/>
                        </a:spcAft>
                      </a:pPr>
                      <a:endParaRPr lang="en-US" sz="1100" b="1" dirty="0">
                        <a:solidFill>
                          <a:schemeClr val="bg2">
                            <a:lumMod val="60000"/>
                            <a:lumOff val="4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Clinical Placement &amp; Passport</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Krista</a:t>
                      </a:r>
                      <a:r>
                        <a:rPr lang="en-US" sz="900" baseline="0" dirty="0">
                          <a:effectLst/>
                          <a:latin typeface="Calibri" panose="020F0502020204030204" pitchFamily="34" charset="0"/>
                          <a:ea typeface="Calibri" panose="020F0502020204030204" pitchFamily="34" charset="0"/>
                          <a:cs typeface="Times New Roman" panose="02020603050405020304" pitchFamily="18" charset="0"/>
                        </a:rPr>
                        <a:t> Walker</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Clinical Placement Coordinator</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VLIB Room 210 Y</a:t>
                      </a:r>
                      <a:br>
                        <a:rPr lang="en-US" sz="900" dirty="0">
                          <a:effectLst/>
                          <a:latin typeface="Calibri" panose="020F0502020204030204" pitchFamily="34" charset="0"/>
                          <a:ea typeface="Calibri" panose="020F0502020204030204" pitchFamily="34" charset="0"/>
                          <a:cs typeface="Times New Roman" panose="02020603050405020304" pitchFamily="18" charset="0"/>
                        </a:rPr>
                      </a:br>
                      <a:r>
                        <a:rPr lang="en-US" sz="900" dirty="0">
                          <a:effectLst/>
                          <a:latin typeface="Calibri" panose="020F0502020204030204" pitchFamily="34" charset="0"/>
                          <a:ea typeface="Calibri" panose="020F0502020204030204" pitchFamily="34" charset="0"/>
                          <a:cs typeface="Times New Roman" panose="02020603050405020304" pitchFamily="18" charset="0"/>
                        </a:rPr>
                        <a:t>Office Phone: 360-546-9164</a:t>
                      </a:r>
                    </a:p>
                    <a:p>
                      <a:pPr marL="0" marR="0">
                        <a:lnSpc>
                          <a:spcPct val="107000"/>
                        </a:lnSpc>
                        <a:spcBef>
                          <a:spcPts val="0"/>
                        </a:spcBef>
                        <a:spcAft>
                          <a:spcPts val="0"/>
                        </a:spcAft>
                      </a:pPr>
                      <a:r>
                        <a:rPr lang="en-US" sz="9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7"/>
                        </a:rPr>
                        <a:t>krista.walker@wsu.edu</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7171051"/>
                  </a:ext>
                </a:extLst>
              </a:tr>
              <a:tr h="562519">
                <a:tc>
                  <a:txBody>
                    <a:bodyPr/>
                    <a:lstStyle/>
                    <a:p>
                      <a:pPr marL="0" marR="0">
                        <a:lnSpc>
                          <a:spcPct val="107000"/>
                        </a:lnSpc>
                        <a:spcBef>
                          <a:spcPts val="0"/>
                        </a:spcBef>
                        <a:spcAft>
                          <a:spcPts val="0"/>
                        </a:spcAft>
                      </a:pPr>
                      <a:r>
                        <a:rPr lang="en-US" sz="1100" b="1">
                          <a:solidFill>
                            <a:schemeClr val="bg2">
                              <a:lumMod val="60000"/>
                              <a:lumOff val="4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All Campuses</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E*Value Technical Support</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Gerry Manfred</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IT Program Coordinator &amp; Evalue System Administrator</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SNRS Room 339</a:t>
                      </a:r>
                    </a:p>
                    <a:p>
                      <a:pPr marL="0" marR="0">
                        <a:lnSpc>
                          <a:spcPct val="107000"/>
                        </a:lnSpc>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Office Phone:  509-324-7426  </a:t>
                      </a:r>
                    </a:p>
                    <a:p>
                      <a:pPr marL="0" marR="0">
                        <a:lnSpc>
                          <a:spcPct val="107000"/>
                        </a:lnSpc>
                        <a:spcBef>
                          <a:spcPts val="0"/>
                        </a:spcBef>
                        <a:spcAft>
                          <a:spcPts val="0"/>
                        </a:spcAft>
                      </a:pPr>
                      <a:r>
                        <a:rPr lang="en-US" sz="9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8"/>
                        </a:rPr>
                        <a:t>gerry.manfred@wsu.edu</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 </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549876"/>
                  </a:ext>
                </a:extLst>
              </a:tr>
              <a:tr h="704732">
                <a:tc>
                  <a:txBody>
                    <a:bodyPr/>
                    <a:lstStyle/>
                    <a:p>
                      <a:pPr marL="0" marR="0">
                        <a:lnSpc>
                          <a:spcPct val="107000"/>
                        </a:lnSpc>
                        <a:spcBef>
                          <a:spcPts val="0"/>
                        </a:spcBef>
                        <a:spcAft>
                          <a:spcPts val="0"/>
                        </a:spcAft>
                      </a:pPr>
                      <a:endParaRPr lang="en-US" sz="1100" b="1" dirty="0">
                        <a:solidFill>
                          <a:schemeClr val="bg2">
                            <a:lumMod val="60000"/>
                            <a:lumOff val="4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Questions about FNP curriculum or clinical supervision</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Dawn DePriest</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Track Coordinator, FNP Program</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SNRS 414D</a:t>
                      </a:r>
                    </a:p>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Office Phone:  (509) 324-7484</a:t>
                      </a:r>
                    </a:p>
                    <a:p>
                      <a:pPr marL="0" marR="0">
                        <a:lnSpc>
                          <a:spcPct val="107000"/>
                        </a:lnSpc>
                        <a:spcBef>
                          <a:spcPts val="0"/>
                        </a:spcBef>
                        <a:spcAft>
                          <a:spcPts val="0"/>
                        </a:spcAft>
                      </a:pPr>
                      <a:r>
                        <a:rPr lang="en-US" sz="9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9"/>
                        </a:rPr>
                        <a:t>dawn.depriest@wsu.edu</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 </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3794745"/>
                  </a:ext>
                </a:extLst>
              </a:tr>
              <a:tr h="562519">
                <a:tc>
                  <a:txBody>
                    <a:bodyPr/>
                    <a:lstStyle/>
                    <a:p>
                      <a:pPr marL="0" marR="0">
                        <a:lnSpc>
                          <a:spcPct val="107000"/>
                        </a:lnSpc>
                        <a:spcBef>
                          <a:spcPts val="0"/>
                        </a:spcBef>
                        <a:spcAft>
                          <a:spcPts val="0"/>
                        </a:spcAft>
                      </a:pPr>
                      <a:endParaRPr lang="en-US" sz="1100" b="1" dirty="0">
                        <a:solidFill>
                          <a:schemeClr val="bg2">
                            <a:lumMod val="60000"/>
                            <a:lumOff val="4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Questions about PMHNP curriculum or clinical supervision</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Dr. Anne Mason</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a:effectLst/>
                          <a:latin typeface="Calibri" panose="020F0502020204030204" pitchFamily="34" charset="0"/>
                          <a:ea typeface="Calibri" panose="020F0502020204030204" pitchFamily="34" charset="0"/>
                          <a:cs typeface="Times New Roman" panose="02020603050405020304" pitchFamily="18" charset="0"/>
                        </a:rPr>
                        <a:t>Track Coordinator,PMHNP Program</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SNRS 161</a:t>
                      </a:r>
                    </a:p>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Office phone:  509-324-7253</a:t>
                      </a:r>
                    </a:p>
                    <a:p>
                      <a:pPr marL="0" marR="0">
                        <a:lnSpc>
                          <a:spcPct val="107000"/>
                        </a:lnSpc>
                        <a:spcBef>
                          <a:spcPts val="0"/>
                        </a:spcBef>
                        <a:spcAft>
                          <a:spcPts val="0"/>
                        </a:spcAft>
                      </a:pPr>
                      <a:r>
                        <a:rPr lang="en-US" sz="900" dirty="0">
                          <a:effectLst/>
                          <a:latin typeface="Calibri" panose="020F0502020204030204" pitchFamily="34" charset="0"/>
                          <a:ea typeface="Calibri" panose="020F0502020204030204" pitchFamily="34" charset="0"/>
                          <a:cs typeface="Times New Roman" panose="02020603050405020304" pitchFamily="18" charset="0"/>
                        </a:rPr>
                        <a:t>Fax:  509-324-7250</a:t>
                      </a:r>
                    </a:p>
                    <a:p>
                      <a:pPr marL="0" marR="0">
                        <a:lnSpc>
                          <a:spcPct val="107000"/>
                        </a:lnSpc>
                        <a:spcBef>
                          <a:spcPts val="0"/>
                        </a:spcBef>
                        <a:spcAft>
                          <a:spcPts val="0"/>
                        </a:spcAft>
                      </a:pPr>
                      <a:r>
                        <a:rPr lang="en-US" sz="9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0"/>
                        </a:rPr>
                        <a:t>Anne.mason@wsu.edu</a:t>
                      </a:r>
                      <a:r>
                        <a:rPr lang="en-US" sz="900" dirty="0">
                          <a:effectLst/>
                          <a:latin typeface="Calibri" panose="020F0502020204030204" pitchFamily="34" charset="0"/>
                          <a:ea typeface="Calibri" panose="020F0502020204030204" pitchFamily="34" charset="0"/>
                          <a:cs typeface="Times New Roman" panose="02020603050405020304" pitchFamily="18" charset="0"/>
                        </a:rPr>
                        <a:t> </a:t>
                      </a:r>
                    </a:p>
                  </a:txBody>
                  <a:tcPr marL="41122" marR="4112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4417338"/>
                  </a:ext>
                </a:extLst>
              </a:tr>
            </a:tbl>
          </a:graphicData>
        </a:graphic>
      </p:graphicFrame>
    </p:spTree>
    <p:extLst>
      <p:ext uri="{BB962C8B-B14F-4D97-AF65-F5344CB8AC3E}">
        <p14:creationId xmlns:p14="http://schemas.microsoft.com/office/powerpoint/2010/main" val="8681994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grpId="0" nodeType="withEffect">
                                  <p:stCondLst>
                                    <p:cond delay="0"/>
                                  </p:stCondLst>
                                  <p:endCondLst>
                                    <p:cond evt="onNext" delay="0">
                                      <p:tgtEl>
                                        <p:sldTgt/>
                                      </p:tgtEl>
                                    </p:cond>
                                  </p:endCondLst>
                                  <p:childTnLst>
                                    <p:animRot by="120000">
                                      <p:cBhvr>
                                        <p:cTn id="6" dur="100" fill="hold">
                                          <p:stCondLst>
                                            <p:cond delay="0"/>
                                          </p:stCondLst>
                                        </p:cTn>
                                        <p:tgtEl>
                                          <p:spTgt spid="7"/>
                                        </p:tgtEl>
                                        <p:attrNameLst>
                                          <p:attrName>r</p:attrName>
                                        </p:attrNameLst>
                                      </p:cBhvr>
                                    </p:animRot>
                                    <p:animRot by="-240000">
                                      <p:cBhvr>
                                        <p:cTn id="7" dur="200" fill="hold">
                                          <p:stCondLst>
                                            <p:cond delay="200"/>
                                          </p:stCondLst>
                                        </p:cTn>
                                        <p:tgtEl>
                                          <p:spTgt spid="7"/>
                                        </p:tgtEl>
                                        <p:attrNameLst>
                                          <p:attrName>r</p:attrName>
                                        </p:attrNameLst>
                                      </p:cBhvr>
                                    </p:animRot>
                                    <p:animRot by="240000">
                                      <p:cBhvr>
                                        <p:cTn id="8" dur="200" fill="hold">
                                          <p:stCondLst>
                                            <p:cond delay="400"/>
                                          </p:stCondLst>
                                        </p:cTn>
                                        <p:tgtEl>
                                          <p:spTgt spid="7"/>
                                        </p:tgtEl>
                                        <p:attrNameLst>
                                          <p:attrName>r</p:attrName>
                                        </p:attrNameLst>
                                      </p:cBhvr>
                                    </p:animRot>
                                    <p:animRot by="-240000">
                                      <p:cBhvr>
                                        <p:cTn id="9" dur="200" fill="hold">
                                          <p:stCondLst>
                                            <p:cond delay="600"/>
                                          </p:stCondLst>
                                        </p:cTn>
                                        <p:tgtEl>
                                          <p:spTgt spid="7"/>
                                        </p:tgtEl>
                                        <p:attrNameLst>
                                          <p:attrName>r</p:attrName>
                                        </p:attrNameLst>
                                      </p:cBhvr>
                                    </p:animRot>
                                    <p:animRot by="120000">
                                      <p:cBhvr>
                                        <p:cTn id="10"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7913" y="0"/>
            <a:ext cx="9320501" cy="924482"/>
          </a:xfrm>
        </p:spPr>
        <p:txBody>
          <a:bodyPr/>
          <a:lstStyle/>
          <a:p>
            <a:pPr algn="ctr"/>
            <a:r>
              <a:rPr lang="en-US" dirty="0">
                <a:latin typeface="Century Gothic" panose="020B0502020202020204" pitchFamily="34" charset="0"/>
              </a:rPr>
              <a:t>WSU’s Information Systems</a:t>
            </a:r>
            <a:endParaRPr lang="en-US" b="1" dirty="0">
              <a:latin typeface="Century Gothic" panose="020B0502020202020204" pitchFamily="34" charset="0"/>
            </a:endParaRPr>
          </a:p>
        </p:txBody>
      </p:sp>
      <p:sp>
        <p:nvSpPr>
          <p:cNvPr id="4" name="Text Placeholder 3"/>
          <p:cNvSpPr>
            <a:spLocks noGrp="1"/>
          </p:cNvSpPr>
          <p:nvPr>
            <p:ph type="body" idx="1"/>
          </p:nvPr>
        </p:nvSpPr>
        <p:spPr>
          <a:xfrm>
            <a:off x="781049" y="1100263"/>
            <a:ext cx="9717490" cy="5251551"/>
          </a:xfrm>
        </p:spPr>
        <p:txBody>
          <a:bodyPr>
            <a:noAutofit/>
          </a:bodyPr>
          <a:lstStyle/>
          <a:p>
            <a:pPr>
              <a:spcBef>
                <a:spcPts val="0"/>
              </a:spcBef>
              <a:spcAft>
                <a:spcPts val="1200"/>
              </a:spcAft>
              <a:buClr>
                <a:schemeClr val="tx1"/>
              </a:buClr>
            </a:pPr>
            <a:r>
              <a:rPr lang="en-US" sz="1500" cap="none" dirty="0">
                <a:solidFill>
                  <a:schemeClr val="tx1"/>
                </a:solidFill>
                <a:latin typeface="Century Gothic" panose="020B0502020202020204" pitchFamily="34" charset="0"/>
              </a:rPr>
              <a:t>You have already used </a:t>
            </a:r>
            <a:r>
              <a:rPr lang="en-US" sz="1500" b="1" cap="none" dirty="0" err="1">
                <a:solidFill>
                  <a:schemeClr val="tx1"/>
                </a:solidFill>
                <a:latin typeface="Century Gothic" panose="020B0502020202020204" pitchFamily="34" charset="0"/>
              </a:rPr>
              <a:t>MyWSU</a:t>
            </a:r>
            <a:r>
              <a:rPr lang="en-US" sz="1500" cap="none" dirty="0">
                <a:solidFill>
                  <a:schemeClr val="tx1"/>
                </a:solidFill>
                <a:latin typeface="Century Gothic" panose="020B0502020202020204" pitchFamily="34" charset="0"/>
              </a:rPr>
              <a:t> (formerly “Zzusis”) during the application process to WSU.  You will continue to interact with this system throughout your graduate career for registration, grading, and financial aid.  Additionally, as a student in the College of Nursing, you will use </a:t>
            </a:r>
            <a:r>
              <a:rPr lang="en-US" sz="1500" b="1" cap="none" dirty="0">
                <a:solidFill>
                  <a:schemeClr val="tx1"/>
                </a:solidFill>
                <a:latin typeface="Century Gothic" panose="020B0502020202020204" pitchFamily="34" charset="0"/>
              </a:rPr>
              <a:t>E*Value software</a:t>
            </a:r>
            <a:r>
              <a:rPr lang="en-US" sz="1500" cap="none" dirty="0">
                <a:solidFill>
                  <a:schemeClr val="tx1"/>
                </a:solidFill>
                <a:latin typeface="Century Gothic" panose="020B0502020202020204" pitchFamily="34" charset="0"/>
              </a:rPr>
              <a:t>, a system for managing and recording most aspects of the clinical training portion of  your graduate education.</a:t>
            </a:r>
          </a:p>
          <a:p>
            <a:pPr marL="342900" indent="-342900">
              <a:spcAft>
                <a:spcPts val="1200"/>
              </a:spcAft>
              <a:buClr>
                <a:schemeClr val="tx1"/>
              </a:buClr>
              <a:buFont typeface="Wingdings" panose="05000000000000000000" pitchFamily="2" charset="2"/>
              <a:buChar char="Ø"/>
            </a:pPr>
            <a:r>
              <a:rPr lang="en-US" sz="1500" cap="none" dirty="0">
                <a:solidFill>
                  <a:schemeClr val="tx1"/>
                </a:solidFill>
                <a:latin typeface="Century Gothic" panose="020B0502020202020204" pitchFamily="34" charset="0"/>
              </a:rPr>
              <a:t>Upon admission, you will be given a WSU network ID and a WSU email account.  If you have not yet activated your network ID and email account, please go to the </a:t>
            </a:r>
            <a:r>
              <a:rPr lang="en-US" sz="1500" cap="none" dirty="0">
                <a:solidFill>
                  <a:schemeClr val="tx1"/>
                </a:solidFill>
                <a:latin typeface="Century Gothic" panose="020B0502020202020204" pitchFamily="34" charset="0"/>
                <a:hlinkClick r:id="rId2"/>
              </a:rPr>
              <a:t>Newly Admitted</a:t>
            </a:r>
            <a:r>
              <a:rPr lang="en-US" sz="1500" cap="none" dirty="0">
                <a:solidFill>
                  <a:schemeClr val="tx1"/>
                </a:solidFill>
                <a:latin typeface="Century Gothic" panose="020B0502020202020204" pitchFamily="34" charset="0"/>
              </a:rPr>
              <a:t> section of the website and scroll down to the “Technology Requirements” listed </a:t>
            </a:r>
            <a:r>
              <a:rPr lang="en-US" sz="1500" b="1" i="1" cap="none" dirty="0">
                <a:solidFill>
                  <a:schemeClr val="tx1"/>
                </a:solidFill>
                <a:latin typeface="Century Gothic" panose="020B0502020202020204" pitchFamily="34" charset="0"/>
              </a:rPr>
              <a:t>for your program </a:t>
            </a:r>
            <a:r>
              <a:rPr lang="en-US" sz="1500" cap="none" dirty="0">
                <a:solidFill>
                  <a:schemeClr val="tx1"/>
                </a:solidFill>
                <a:latin typeface="Century Gothic" panose="020B0502020202020204" pitchFamily="34" charset="0"/>
              </a:rPr>
              <a:t>for detailed instructions on how to do so. You will also receive a </a:t>
            </a:r>
            <a:r>
              <a:rPr lang="en-US" sz="1500" b="1" cap="none" dirty="0">
                <a:solidFill>
                  <a:schemeClr val="tx1"/>
                </a:solidFill>
                <a:latin typeface="Century Gothic" panose="020B0502020202020204" pitchFamily="34" charset="0"/>
              </a:rPr>
              <a:t>login and password to E*Value </a:t>
            </a:r>
            <a:r>
              <a:rPr lang="en-US" sz="1500" cap="none" dirty="0">
                <a:solidFill>
                  <a:schemeClr val="tx1"/>
                </a:solidFill>
                <a:latin typeface="Century Gothic" panose="020B0502020202020204" pitchFamily="34" charset="0"/>
              </a:rPr>
              <a:t>upon your acceptance of admission which will be sent to you </a:t>
            </a:r>
            <a:r>
              <a:rPr lang="en-US" sz="1500" b="1" cap="none" dirty="0">
                <a:solidFill>
                  <a:schemeClr val="tx1"/>
                </a:solidFill>
                <a:latin typeface="Century Gothic" panose="020B0502020202020204" pitchFamily="34" charset="0"/>
              </a:rPr>
              <a:t>via your WSU email account</a:t>
            </a:r>
            <a:r>
              <a:rPr lang="en-US" sz="1500" cap="none" dirty="0">
                <a:solidFill>
                  <a:schemeClr val="tx1"/>
                </a:solidFill>
                <a:latin typeface="Century Gothic" panose="020B0502020202020204" pitchFamily="34" charset="0"/>
              </a:rPr>
              <a:t>.  You will continue to receive information from E*Value via your WSU email account as well.</a:t>
            </a:r>
          </a:p>
          <a:p>
            <a:pPr marL="342900" indent="-342900">
              <a:spcAft>
                <a:spcPts val="1200"/>
              </a:spcAft>
              <a:buClr>
                <a:schemeClr val="tx1"/>
              </a:buClr>
              <a:buFont typeface="Wingdings" panose="05000000000000000000" pitchFamily="2" charset="2"/>
              <a:buChar char="Ø"/>
            </a:pPr>
            <a:r>
              <a:rPr lang="en-US" sz="1500" cap="none" dirty="0">
                <a:solidFill>
                  <a:srgbClr val="00FF00"/>
                </a:solidFill>
              </a:rPr>
              <a:t>NOTE:  Effective fall 2015,  </a:t>
            </a:r>
            <a:r>
              <a:rPr lang="en-US" sz="1500" b="1" cap="none" dirty="0">
                <a:solidFill>
                  <a:srgbClr val="00FF00"/>
                </a:solidFill>
              </a:rPr>
              <a:t>ALL</a:t>
            </a:r>
            <a:r>
              <a:rPr lang="en-US" sz="1500" cap="none" dirty="0">
                <a:solidFill>
                  <a:srgbClr val="00FF00"/>
                </a:solidFill>
              </a:rPr>
              <a:t> official WSU email communication </a:t>
            </a:r>
            <a:r>
              <a:rPr lang="en-US" sz="1500" b="1" cap="none" dirty="0">
                <a:solidFill>
                  <a:srgbClr val="00FF00"/>
                </a:solidFill>
              </a:rPr>
              <a:t>must be sent to students’ WSU email address</a:t>
            </a:r>
            <a:r>
              <a:rPr lang="en-US" sz="1500" cap="none" dirty="0">
                <a:solidFill>
                  <a:schemeClr val="tx1"/>
                </a:solidFill>
              </a:rPr>
              <a:t>  If you have been using another “preferred” email account for E*Value, this will be changed to your WSU account shortly.   </a:t>
            </a:r>
            <a:endParaRPr lang="en-US" sz="1500" cap="none" dirty="0">
              <a:solidFill>
                <a:schemeClr val="tx1"/>
              </a:solidFill>
              <a:latin typeface="Century Gothic" panose="020B0502020202020204" pitchFamily="34" charset="0"/>
            </a:endParaRPr>
          </a:p>
          <a:p>
            <a:pPr lvl="1">
              <a:spcBef>
                <a:spcPts val="1200"/>
              </a:spcBef>
              <a:buClr>
                <a:schemeClr val="tx1"/>
              </a:buClr>
            </a:pPr>
            <a:r>
              <a:rPr lang="en-US" sz="1500" b="1" dirty="0">
                <a:solidFill>
                  <a:schemeClr val="tx1"/>
                </a:solidFill>
                <a:latin typeface="Century Gothic" panose="020B0502020202020204" pitchFamily="34" charset="0"/>
              </a:rPr>
              <a:t>(If you have not received your login and password information within three weeks of accepting admission, please contact the graduate office at </a:t>
            </a:r>
            <a:r>
              <a:rPr lang="en-US" sz="1500" b="1" dirty="0">
                <a:solidFill>
                  <a:schemeClr val="tx1"/>
                </a:solidFill>
                <a:latin typeface="Century Gothic" panose="020B0502020202020204" pitchFamily="34" charset="0"/>
                <a:hlinkClick r:id="rId3"/>
              </a:rPr>
              <a:t>kelleyt@wsu.edu</a:t>
            </a:r>
            <a:r>
              <a:rPr lang="en-US" sz="1500" b="1" dirty="0">
                <a:solidFill>
                  <a:schemeClr val="tx1"/>
                </a:solidFill>
                <a:latin typeface="Century Gothic" panose="020B0502020202020204" pitchFamily="34" charset="0"/>
              </a:rPr>
              <a:t> or 509-324-7445.) </a:t>
            </a:r>
          </a:p>
        </p:txBody>
      </p:sp>
      <p:sp>
        <p:nvSpPr>
          <p:cNvPr id="5" name="TextBox 4">
            <a:hlinkClick r:id="rId4" action="ppaction://hlinksldjump"/>
          </p:cNvPr>
          <p:cNvSpPr txBox="1"/>
          <p:nvPr/>
        </p:nvSpPr>
        <p:spPr>
          <a:xfrm>
            <a:off x="9601200" y="6351814"/>
            <a:ext cx="1741182" cy="369332"/>
          </a:xfrm>
          <a:prstGeom prst="rect">
            <a:avLst/>
          </a:prstGeom>
          <a:noFill/>
        </p:spPr>
        <p:txBody>
          <a:bodyPr wrap="none" rtlCol="0">
            <a:spAutoFit/>
          </a:bodyPr>
          <a:lstStyle/>
          <a:p>
            <a:r>
              <a:rPr lang="en-US" dirty="0"/>
              <a:t>Back to Menu</a:t>
            </a:r>
          </a:p>
        </p:txBody>
      </p:sp>
      <p:sp>
        <p:nvSpPr>
          <p:cNvPr id="3" name="Date Placeholder 2"/>
          <p:cNvSpPr>
            <a:spLocks noGrp="1"/>
          </p:cNvSpPr>
          <p:nvPr>
            <p:ph type="dt" sz="half" idx="10"/>
          </p:nvPr>
        </p:nvSpPr>
        <p:spPr/>
        <p:txBody>
          <a:bodyPr/>
          <a:lstStyle/>
          <a:p>
            <a:r>
              <a:rPr lang="en-US"/>
              <a:t>08/10/2017</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3</a:t>
            </a:fld>
            <a:endParaRPr lang="en-US" dirty="0"/>
          </a:p>
        </p:txBody>
      </p:sp>
      <p:sp>
        <p:nvSpPr>
          <p:cNvPr id="7" name="Rectangle 6"/>
          <p:cNvSpPr/>
          <p:nvPr/>
        </p:nvSpPr>
        <p:spPr>
          <a:xfrm>
            <a:off x="3194595" y="6198358"/>
            <a:ext cx="5802807" cy="369332"/>
          </a:xfrm>
          <a:prstGeom prst="rect">
            <a:avLst/>
          </a:prstGeom>
        </p:spPr>
        <p:txBody>
          <a:bodyPr wrap="none">
            <a:spAutoFit/>
          </a:bodyPr>
          <a:lstStyle/>
          <a:p>
            <a:r>
              <a:rPr lang="en-US" dirty="0">
                <a:solidFill>
                  <a:srgbClr val="FFFF00"/>
                </a:solidFill>
              </a:rPr>
              <a:t>(Click to advance to next slide throughout this presentation)</a:t>
            </a:r>
          </a:p>
        </p:txBody>
      </p:sp>
    </p:spTree>
    <p:extLst>
      <p:ext uri="{BB962C8B-B14F-4D97-AF65-F5344CB8AC3E}">
        <p14:creationId xmlns:p14="http://schemas.microsoft.com/office/powerpoint/2010/main" val="156809744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nodeType="withEffect">
                                  <p:stCondLst>
                                    <p:cond delay="0"/>
                                  </p:stCondLst>
                                  <p:endCondLst>
                                    <p:cond evt="onNext" delay="0">
                                      <p:tgtEl>
                                        <p:sldTgt/>
                                      </p:tgtEl>
                                    </p:cond>
                                  </p:endCondLst>
                                  <p:iterate type="lt">
                                    <p:tmPct val="1000"/>
                                  </p:iterate>
                                  <p:childTnLst>
                                    <p:animClr clrSpc="hsl" dir="cw">
                                      <p:cBhvr override="childStyle">
                                        <p:cTn id="6" dur="500" fill="hold"/>
                                        <p:tgtEl>
                                          <p:spTgt spid="7">
                                            <p:txEl>
                                              <p:pRg st="0" end="0"/>
                                            </p:txEl>
                                          </p:spTgt>
                                        </p:tgtEl>
                                        <p:attrNameLst>
                                          <p:attrName>style.color</p:attrName>
                                        </p:attrNameLst>
                                      </p:cBhvr>
                                      <p:by>
                                        <p:hsl h="7200000" s="0" l="0"/>
                                      </p:by>
                                    </p:animClr>
                                    <p:animClr clrSpc="hsl" dir="cw">
                                      <p:cBhvr>
                                        <p:cTn id="7" dur="500" fill="hold"/>
                                        <p:tgtEl>
                                          <p:spTgt spid="7">
                                            <p:txEl>
                                              <p:pRg st="0" end="0"/>
                                            </p:txEl>
                                          </p:spTgt>
                                        </p:tgtEl>
                                        <p:attrNameLst>
                                          <p:attrName>fillcolor</p:attrName>
                                        </p:attrNameLst>
                                      </p:cBhvr>
                                      <p:by>
                                        <p:hsl h="7200000" s="0" l="0"/>
                                      </p:by>
                                    </p:animClr>
                                    <p:animClr clrSpc="hsl" dir="cw">
                                      <p:cBhvr>
                                        <p:cTn id="8" dur="500" fill="hold"/>
                                        <p:tgtEl>
                                          <p:spTgt spid="7">
                                            <p:txEl>
                                              <p:pRg st="0" end="0"/>
                                            </p:txEl>
                                          </p:spTgt>
                                        </p:tgtEl>
                                        <p:attrNameLst>
                                          <p:attrName>stroke.color</p:attrName>
                                        </p:attrNameLst>
                                      </p:cBhvr>
                                      <p:by>
                                        <p:hsl h="7200000" s="0" l="0"/>
                                      </p:by>
                                    </p:animClr>
                                    <p:set>
                                      <p:cBhvr>
                                        <p:cTn id="9" dur="500" fill="hold"/>
                                        <p:tgtEl>
                                          <p:spTgt spid="7">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3624" y="482603"/>
            <a:ext cx="9320501" cy="924482"/>
          </a:xfrm>
        </p:spPr>
        <p:txBody>
          <a:bodyPr/>
          <a:lstStyle/>
          <a:p>
            <a:pPr algn="ctr"/>
            <a:r>
              <a:rPr lang="en-US" dirty="0">
                <a:latin typeface="Century Gothic" panose="020B0502020202020204" pitchFamily="34" charset="0"/>
              </a:rPr>
              <a:t>Managing Your Email</a:t>
            </a:r>
            <a:endParaRPr lang="en-US" b="1" dirty="0">
              <a:latin typeface="Century Gothic" panose="020B0502020202020204" pitchFamily="34" charset="0"/>
            </a:endParaRPr>
          </a:p>
        </p:txBody>
      </p:sp>
      <p:sp>
        <p:nvSpPr>
          <p:cNvPr id="6" name="Text Placeholder 2"/>
          <p:cNvSpPr>
            <a:spLocks noGrp="1"/>
          </p:cNvSpPr>
          <p:nvPr>
            <p:ph type="body" idx="1"/>
          </p:nvPr>
        </p:nvSpPr>
        <p:spPr>
          <a:xfrm>
            <a:off x="466531" y="1535548"/>
            <a:ext cx="9886010" cy="4408370"/>
          </a:xfrm>
        </p:spPr>
        <p:txBody>
          <a:bodyPr>
            <a:normAutofit/>
          </a:bodyPr>
          <a:lstStyle/>
          <a:p>
            <a:r>
              <a:rPr lang="en-US" cap="none" dirty="0">
                <a:solidFill>
                  <a:schemeClr val="tx1"/>
                </a:solidFill>
                <a:latin typeface="Century Gothic" panose="020B0502020202020204" pitchFamily="34" charset="0"/>
              </a:rPr>
              <a:t>As you can see from the last slide, your WSU email account is essential to receiving communications regarding your program and you will need to check  it often to be sure you aren’t missing something important.  </a:t>
            </a:r>
          </a:p>
          <a:p>
            <a:r>
              <a:rPr lang="en-US" cap="none" dirty="0">
                <a:solidFill>
                  <a:schemeClr val="tx1"/>
                </a:solidFill>
                <a:latin typeface="Century Gothic" panose="020B0502020202020204" pitchFamily="34" charset="0"/>
              </a:rPr>
              <a:t>Like most of us, however, you probably already have a favorite email account where you also frequently check for messages from and about your life outside WSU.  A best-practice solution to avoid constant checking of emails in more than one place is to </a:t>
            </a:r>
            <a:r>
              <a:rPr lang="en-US" sz="2400" b="1" cap="none" dirty="0">
                <a:solidFill>
                  <a:schemeClr val="tx1"/>
                </a:solidFill>
                <a:latin typeface="Century Gothic" panose="020B0502020202020204" pitchFamily="34" charset="0"/>
              </a:rPr>
              <a:t>forward your WSU </a:t>
            </a:r>
            <a:r>
              <a:rPr lang="en-US" cap="none" dirty="0">
                <a:solidFill>
                  <a:schemeClr val="tx1"/>
                </a:solidFill>
                <a:latin typeface="Century Gothic" panose="020B0502020202020204" pitchFamily="34" charset="0"/>
              </a:rPr>
              <a:t>email to that favorite account so that all messages end up in the same place.   If you decide this is how you want to handle communications, instructions for forwarding your WSU messages are found in the next slide.</a:t>
            </a:r>
          </a:p>
          <a:p>
            <a:r>
              <a:rPr lang="en-US" cap="none" dirty="0">
                <a:solidFill>
                  <a:schemeClr val="tx1"/>
                </a:solidFill>
                <a:latin typeface="Century Gothic" panose="020B0502020202020204" pitchFamily="34" charset="0"/>
              </a:rPr>
              <a:t>Please keep in mind that the ability of WSU and the College of Nursing to get important information to you is dependent on you receiving your emails via your WSU email account.</a:t>
            </a:r>
          </a:p>
        </p:txBody>
      </p:sp>
      <p:sp>
        <p:nvSpPr>
          <p:cNvPr id="5" name="TextBox 4">
            <a:hlinkClick r:id="rId2" action="ppaction://hlinksldjump"/>
          </p:cNvPr>
          <p:cNvSpPr txBox="1"/>
          <p:nvPr/>
        </p:nvSpPr>
        <p:spPr>
          <a:xfrm>
            <a:off x="9601200" y="6351814"/>
            <a:ext cx="1741182" cy="369332"/>
          </a:xfrm>
          <a:prstGeom prst="rect">
            <a:avLst/>
          </a:prstGeom>
          <a:noFill/>
        </p:spPr>
        <p:txBody>
          <a:bodyPr wrap="none" rtlCol="0">
            <a:spAutoFit/>
          </a:bodyPr>
          <a:lstStyle/>
          <a:p>
            <a:r>
              <a:rPr lang="en-US" dirty="0"/>
              <a:t>Back to Menu</a:t>
            </a:r>
          </a:p>
        </p:txBody>
      </p:sp>
      <p:sp>
        <p:nvSpPr>
          <p:cNvPr id="3" name="Date Placeholder 2"/>
          <p:cNvSpPr>
            <a:spLocks noGrp="1"/>
          </p:cNvSpPr>
          <p:nvPr>
            <p:ph type="dt" sz="half" idx="10"/>
          </p:nvPr>
        </p:nvSpPr>
        <p:spPr/>
        <p:txBody>
          <a:bodyPr/>
          <a:lstStyle/>
          <a:p>
            <a:r>
              <a:rPr lang="en-US"/>
              <a:t>08/10/2017</a:t>
            </a:r>
            <a:endParaRPr lang="en-US" dirty="0"/>
          </a:p>
        </p:txBody>
      </p:sp>
      <p:sp>
        <p:nvSpPr>
          <p:cNvPr id="4" name="Slide Number Placeholder 3"/>
          <p:cNvSpPr>
            <a:spLocks noGrp="1"/>
          </p:cNvSpPr>
          <p:nvPr>
            <p:ph type="sldNum" sz="quarter" idx="12"/>
          </p:nvPr>
        </p:nvSpPr>
        <p:spPr/>
        <p:txBody>
          <a:bodyPr/>
          <a:lstStyle/>
          <a:p>
            <a:fld id="{D57F1E4F-1CFF-5643-939E-02111984F565}" type="slidenum">
              <a:rPr lang="en-US" smtClean="0"/>
              <a:t>4</a:t>
            </a:fld>
            <a:endParaRPr lang="en-US" dirty="0"/>
          </a:p>
        </p:txBody>
      </p:sp>
      <p:sp>
        <p:nvSpPr>
          <p:cNvPr id="7" name="Rectangle 6"/>
          <p:cNvSpPr/>
          <p:nvPr/>
        </p:nvSpPr>
        <p:spPr>
          <a:xfrm>
            <a:off x="3194595" y="6198358"/>
            <a:ext cx="5802807" cy="369332"/>
          </a:xfrm>
          <a:prstGeom prst="rect">
            <a:avLst/>
          </a:prstGeom>
        </p:spPr>
        <p:txBody>
          <a:bodyPr wrap="none">
            <a:spAutoFit/>
          </a:bodyPr>
          <a:lstStyle/>
          <a:p>
            <a:r>
              <a:rPr lang="en-US" dirty="0">
                <a:solidFill>
                  <a:srgbClr val="FFFF00"/>
                </a:solidFill>
              </a:rPr>
              <a:t>(Click to advance to next slide throughout this presentation)</a:t>
            </a:r>
          </a:p>
        </p:txBody>
      </p:sp>
    </p:spTree>
    <p:extLst>
      <p:ext uri="{BB962C8B-B14F-4D97-AF65-F5344CB8AC3E}">
        <p14:creationId xmlns:p14="http://schemas.microsoft.com/office/powerpoint/2010/main" val="422646575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nodeType="withEffect">
                                  <p:stCondLst>
                                    <p:cond delay="0"/>
                                  </p:stCondLst>
                                  <p:endCondLst>
                                    <p:cond evt="onNext" delay="0">
                                      <p:tgtEl>
                                        <p:sldTgt/>
                                      </p:tgtEl>
                                    </p:cond>
                                  </p:endCondLst>
                                  <p:iterate type="lt">
                                    <p:tmPct val="1000"/>
                                  </p:iterate>
                                  <p:childTnLst>
                                    <p:animClr clrSpc="hsl" dir="cw">
                                      <p:cBhvr override="childStyle">
                                        <p:cTn id="6" dur="500" fill="hold"/>
                                        <p:tgtEl>
                                          <p:spTgt spid="7">
                                            <p:txEl>
                                              <p:pRg st="0" end="0"/>
                                            </p:txEl>
                                          </p:spTgt>
                                        </p:tgtEl>
                                        <p:attrNameLst>
                                          <p:attrName>style.color</p:attrName>
                                        </p:attrNameLst>
                                      </p:cBhvr>
                                      <p:by>
                                        <p:hsl h="7200000" s="0" l="0"/>
                                      </p:by>
                                    </p:animClr>
                                    <p:animClr clrSpc="hsl" dir="cw">
                                      <p:cBhvr>
                                        <p:cTn id="7" dur="500" fill="hold"/>
                                        <p:tgtEl>
                                          <p:spTgt spid="7">
                                            <p:txEl>
                                              <p:pRg st="0" end="0"/>
                                            </p:txEl>
                                          </p:spTgt>
                                        </p:tgtEl>
                                        <p:attrNameLst>
                                          <p:attrName>fillcolor</p:attrName>
                                        </p:attrNameLst>
                                      </p:cBhvr>
                                      <p:by>
                                        <p:hsl h="7200000" s="0" l="0"/>
                                      </p:by>
                                    </p:animClr>
                                    <p:animClr clrSpc="hsl" dir="cw">
                                      <p:cBhvr>
                                        <p:cTn id="8" dur="500" fill="hold"/>
                                        <p:tgtEl>
                                          <p:spTgt spid="7">
                                            <p:txEl>
                                              <p:pRg st="0" end="0"/>
                                            </p:txEl>
                                          </p:spTgt>
                                        </p:tgtEl>
                                        <p:attrNameLst>
                                          <p:attrName>stroke.color</p:attrName>
                                        </p:attrNameLst>
                                      </p:cBhvr>
                                      <p:by>
                                        <p:hsl h="7200000" s="0" l="0"/>
                                      </p:by>
                                    </p:animClr>
                                    <p:set>
                                      <p:cBhvr>
                                        <p:cTn id="9" dur="500" fill="hold"/>
                                        <p:tgtEl>
                                          <p:spTgt spid="7">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460375"/>
            <a:ext cx="9405938" cy="655638"/>
          </a:xfrm>
        </p:spPr>
        <p:txBody>
          <a:bodyPr/>
          <a:lstStyle/>
          <a:p>
            <a:pPr algn="ctr"/>
            <a:r>
              <a:rPr lang="en-US" sz="3200" dirty="0">
                <a:latin typeface="Century Gothic" panose="020B0502020202020204" pitchFamily="34" charset="0"/>
              </a:rPr>
              <a:t>Forwarding your WSU Email Address to Your Current Personal Email – Step 1</a:t>
            </a:r>
            <a:endParaRPr lang="en-US" sz="3200" b="1" dirty="0">
              <a:latin typeface="Century Gothic" panose="020B0502020202020204" pitchFamily="34" charset="0"/>
            </a:endParaRPr>
          </a:p>
        </p:txBody>
      </p:sp>
      <p:sp>
        <p:nvSpPr>
          <p:cNvPr id="2" name="TextBox 1"/>
          <p:cNvSpPr txBox="1"/>
          <p:nvPr/>
        </p:nvSpPr>
        <p:spPr>
          <a:xfrm>
            <a:off x="1503458" y="1630180"/>
            <a:ext cx="9040538" cy="646331"/>
          </a:xfrm>
          <a:prstGeom prst="rect">
            <a:avLst/>
          </a:prstGeom>
          <a:noFill/>
        </p:spPr>
        <p:txBody>
          <a:bodyPr wrap="square" rtlCol="0">
            <a:spAutoFit/>
          </a:bodyPr>
          <a:lstStyle/>
          <a:p>
            <a:r>
              <a:rPr lang="en-US" dirty="0">
                <a:latin typeface="Century Gothic" panose="020B0502020202020204" pitchFamily="34" charset="0"/>
              </a:rPr>
              <a:t>Go to:  </a:t>
            </a:r>
            <a:r>
              <a:rPr lang="en-US" u="sng" dirty="0">
                <a:latin typeface="Century Gothic" panose="020B0502020202020204" pitchFamily="34" charset="0"/>
                <a:hlinkClick r:id="rId3"/>
              </a:rPr>
              <a:t>https://webutil.wsu.edu/apps/mynetworkprofilehelp/aboutuserids.aspx</a:t>
            </a:r>
            <a:endParaRPr lang="en-US" dirty="0">
              <a:latin typeface="Century Gothic" panose="020B0502020202020204" pitchFamily="34" charset="0"/>
            </a:endParaRPr>
          </a:p>
          <a:p>
            <a:endParaRPr lang="en-US" dirty="0">
              <a:latin typeface="Century Gothic" panose="020B0502020202020204" pitchFamily="34" charset="0"/>
            </a:endParaRPr>
          </a:p>
        </p:txBody>
      </p:sp>
      <p:sp>
        <p:nvSpPr>
          <p:cNvPr id="8" name="TextBox 7">
            <a:hlinkClick r:id="rId4" action="ppaction://hlinksldjump"/>
          </p:cNvPr>
          <p:cNvSpPr txBox="1"/>
          <p:nvPr/>
        </p:nvSpPr>
        <p:spPr>
          <a:xfrm>
            <a:off x="9601200" y="6351814"/>
            <a:ext cx="1741182" cy="369332"/>
          </a:xfrm>
          <a:prstGeom prst="rect">
            <a:avLst/>
          </a:prstGeom>
          <a:noFill/>
        </p:spPr>
        <p:txBody>
          <a:bodyPr wrap="none" rtlCol="0">
            <a:spAutoFit/>
          </a:bodyPr>
          <a:lstStyle/>
          <a:p>
            <a:r>
              <a:rPr lang="en-US" dirty="0"/>
              <a:t>Back to Menu</a:t>
            </a:r>
          </a:p>
        </p:txBody>
      </p:sp>
      <p:pic>
        <p:nvPicPr>
          <p:cNvPr id="9" name="Picture 8"/>
          <p:cNvPicPr/>
          <p:nvPr/>
        </p:nvPicPr>
        <p:blipFill rotWithShape="1">
          <a:blip r:embed="rId5" cstate="screen">
            <a:extLst>
              <a:ext uri="{28A0092B-C50C-407E-A947-70E740481C1C}">
                <a14:useLocalDpi xmlns:a14="http://schemas.microsoft.com/office/drawing/2010/main"/>
              </a:ext>
            </a:extLst>
          </a:blip>
          <a:srcRect/>
          <a:stretch/>
        </p:blipFill>
        <p:spPr bwMode="auto">
          <a:xfrm>
            <a:off x="4142942" y="2116904"/>
            <a:ext cx="5596567" cy="3723185"/>
          </a:xfrm>
          <a:prstGeom prst="rect">
            <a:avLst/>
          </a:prstGeom>
          <a:ln>
            <a:noFill/>
          </a:ln>
          <a:extLst>
            <a:ext uri="{53640926-AAD7-44D8-BBD7-CCE9431645EC}">
              <a14:shadowObscured xmlns:a14="http://schemas.microsoft.com/office/drawing/2010/main"/>
            </a:ext>
          </a:extLst>
        </p:spPr>
      </p:pic>
      <p:sp>
        <p:nvSpPr>
          <p:cNvPr id="10" name="Rectangular Callout 9"/>
          <p:cNvSpPr/>
          <p:nvPr/>
        </p:nvSpPr>
        <p:spPr>
          <a:xfrm>
            <a:off x="1503458" y="2453289"/>
            <a:ext cx="2434728" cy="1311008"/>
          </a:xfrm>
          <a:prstGeom prst="wedgeRectCallout">
            <a:avLst>
              <a:gd name="adj1" fmla="val 73737"/>
              <a:gd name="adj2" fmla="val 5325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entury Gothic" panose="020B0502020202020204" pitchFamily="34" charset="0"/>
              </a:rPr>
              <a:t>Click “Modify Your Email Forwarding”</a:t>
            </a:r>
          </a:p>
        </p:txBody>
      </p:sp>
      <p:sp>
        <p:nvSpPr>
          <p:cNvPr id="4" name="Date Placeholder 3"/>
          <p:cNvSpPr>
            <a:spLocks noGrp="1"/>
          </p:cNvSpPr>
          <p:nvPr>
            <p:ph type="dt" sz="half" idx="10"/>
          </p:nvPr>
        </p:nvSpPr>
        <p:spPr/>
        <p:txBody>
          <a:bodyPr/>
          <a:lstStyle/>
          <a:p>
            <a:r>
              <a:rPr lang="en-US"/>
              <a:t>08/10/2017</a:t>
            </a:r>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5</a:t>
            </a:fld>
            <a:endParaRPr lang="en-US" dirty="0"/>
          </a:p>
        </p:txBody>
      </p:sp>
      <p:sp>
        <p:nvSpPr>
          <p:cNvPr id="11" name="Rectangle 10"/>
          <p:cNvSpPr/>
          <p:nvPr/>
        </p:nvSpPr>
        <p:spPr>
          <a:xfrm>
            <a:off x="3194595" y="6198358"/>
            <a:ext cx="5802807" cy="369332"/>
          </a:xfrm>
          <a:prstGeom prst="rect">
            <a:avLst/>
          </a:prstGeom>
        </p:spPr>
        <p:txBody>
          <a:bodyPr wrap="none">
            <a:spAutoFit/>
          </a:bodyPr>
          <a:lstStyle/>
          <a:p>
            <a:r>
              <a:rPr lang="en-US" dirty="0">
                <a:solidFill>
                  <a:srgbClr val="FFFF00"/>
                </a:solidFill>
              </a:rPr>
              <a:t>(Click to advance to next slide throughout this presentation)</a:t>
            </a:r>
          </a:p>
        </p:txBody>
      </p:sp>
    </p:spTree>
    <p:extLst>
      <p:ext uri="{BB962C8B-B14F-4D97-AF65-F5344CB8AC3E}">
        <p14:creationId xmlns:p14="http://schemas.microsoft.com/office/powerpoint/2010/main" val="93875427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73">
                                          <p:stCondLst>
                                            <p:cond delay="0"/>
                                          </p:stCondLst>
                                        </p:cTn>
                                        <p:tgtEl>
                                          <p:spTgt spid="10"/>
                                        </p:tgtEl>
                                      </p:cBhvr>
                                    </p:animEffect>
                                    <p:anim calcmode="lin" valueType="num">
                                      <p:cBhvr>
                                        <p:cTn id="8" dur="228"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83"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83" tmFilter="0, 0; 0.125,0.2665; 0.25,0.4; 0.375,0.465; 0.5,0.5;  0.625,0.535; 0.75,0.6; 0.875,0.7335; 1,1">
                                          <p:stCondLst>
                                            <p:cond delay="83"/>
                                          </p:stCondLst>
                                        </p:cTn>
                                        <p:tgtEl>
                                          <p:spTgt spid="10"/>
                                        </p:tgtEl>
                                        <p:attrNameLst>
                                          <p:attrName>ppt_y</p:attrName>
                                        </p:attrNameLst>
                                      </p:cBhvr>
                                      <p:tavLst>
                                        <p:tav tm="0" fmla="#ppt_y-sin(pi*$)/9">
                                          <p:val>
                                            <p:fltVal val="0"/>
                                          </p:val>
                                        </p:tav>
                                        <p:tav tm="100000">
                                          <p:val>
                                            <p:fltVal val="1"/>
                                          </p:val>
                                        </p:tav>
                                      </p:tavLst>
                                    </p:anim>
                                    <p:anim calcmode="lin" valueType="num">
                                      <p:cBhvr>
                                        <p:cTn id="11" dur="41" tmFilter="0, 0; 0.125,0.2665; 0.25,0.4; 0.375,0.465; 0.5,0.5;  0.625,0.535; 0.75,0.6; 0.875,0.7335; 1,1">
                                          <p:stCondLst>
                                            <p:cond delay="165"/>
                                          </p:stCondLst>
                                        </p:cTn>
                                        <p:tgtEl>
                                          <p:spTgt spid="10"/>
                                        </p:tgtEl>
                                        <p:attrNameLst>
                                          <p:attrName>ppt_y</p:attrName>
                                        </p:attrNameLst>
                                      </p:cBhvr>
                                      <p:tavLst>
                                        <p:tav tm="0" fmla="#ppt_y-sin(pi*$)/27">
                                          <p:val>
                                            <p:fltVal val="0"/>
                                          </p:val>
                                        </p:tav>
                                        <p:tav tm="100000">
                                          <p:val>
                                            <p:fltVal val="1"/>
                                          </p:val>
                                        </p:tav>
                                      </p:tavLst>
                                    </p:anim>
                                    <p:anim calcmode="lin" valueType="num">
                                      <p:cBhvr>
                                        <p:cTn id="12" dur="21" tmFilter="0, 0; 0.125,0.2665; 0.25,0.4; 0.375,0.465; 0.5,0.5;  0.625,0.535; 0.75,0.6; 0.875,0.7335; 1,1">
                                          <p:stCondLst>
                                            <p:cond delay="207"/>
                                          </p:stCondLst>
                                        </p:cTn>
                                        <p:tgtEl>
                                          <p:spTgt spid="10"/>
                                        </p:tgtEl>
                                        <p:attrNameLst>
                                          <p:attrName>ppt_y</p:attrName>
                                        </p:attrNameLst>
                                      </p:cBhvr>
                                      <p:tavLst>
                                        <p:tav tm="0" fmla="#ppt_y-sin(pi*$)/81">
                                          <p:val>
                                            <p:fltVal val="0"/>
                                          </p:val>
                                        </p:tav>
                                        <p:tav tm="100000">
                                          <p:val>
                                            <p:fltVal val="1"/>
                                          </p:val>
                                        </p:tav>
                                      </p:tavLst>
                                    </p:anim>
                                    <p:animScale>
                                      <p:cBhvr>
                                        <p:cTn id="13" dur="3">
                                          <p:stCondLst>
                                            <p:cond delay="81"/>
                                          </p:stCondLst>
                                        </p:cTn>
                                        <p:tgtEl>
                                          <p:spTgt spid="10"/>
                                        </p:tgtEl>
                                      </p:cBhvr>
                                      <p:to x="100000" y="60000"/>
                                    </p:animScale>
                                    <p:animScale>
                                      <p:cBhvr>
                                        <p:cTn id="14" dur="21" decel="50000">
                                          <p:stCondLst>
                                            <p:cond delay="84"/>
                                          </p:stCondLst>
                                        </p:cTn>
                                        <p:tgtEl>
                                          <p:spTgt spid="10"/>
                                        </p:tgtEl>
                                      </p:cBhvr>
                                      <p:to x="100000" y="100000"/>
                                    </p:animScale>
                                    <p:animScale>
                                      <p:cBhvr>
                                        <p:cTn id="15" dur="3">
                                          <p:stCondLst>
                                            <p:cond delay="164"/>
                                          </p:stCondLst>
                                        </p:cTn>
                                        <p:tgtEl>
                                          <p:spTgt spid="10"/>
                                        </p:tgtEl>
                                      </p:cBhvr>
                                      <p:to x="100000" y="80000"/>
                                    </p:animScale>
                                    <p:animScale>
                                      <p:cBhvr>
                                        <p:cTn id="16" dur="21" decel="50000">
                                          <p:stCondLst>
                                            <p:cond delay="167"/>
                                          </p:stCondLst>
                                        </p:cTn>
                                        <p:tgtEl>
                                          <p:spTgt spid="10"/>
                                        </p:tgtEl>
                                      </p:cBhvr>
                                      <p:to x="100000" y="100000"/>
                                    </p:animScale>
                                    <p:animScale>
                                      <p:cBhvr>
                                        <p:cTn id="17" dur="3">
                                          <p:stCondLst>
                                            <p:cond delay="205"/>
                                          </p:stCondLst>
                                        </p:cTn>
                                        <p:tgtEl>
                                          <p:spTgt spid="10"/>
                                        </p:tgtEl>
                                      </p:cBhvr>
                                      <p:to x="100000" y="90000"/>
                                    </p:animScale>
                                    <p:animScale>
                                      <p:cBhvr>
                                        <p:cTn id="18" dur="21" decel="50000">
                                          <p:stCondLst>
                                            <p:cond delay="209"/>
                                          </p:stCondLst>
                                        </p:cTn>
                                        <p:tgtEl>
                                          <p:spTgt spid="10"/>
                                        </p:tgtEl>
                                      </p:cBhvr>
                                      <p:to x="100000" y="100000"/>
                                    </p:animScale>
                                    <p:animScale>
                                      <p:cBhvr>
                                        <p:cTn id="19" dur="3">
                                          <p:stCondLst>
                                            <p:cond delay="226"/>
                                          </p:stCondLst>
                                        </p:cTn>
                                        <p:tgtEl>
                                          <p:spTgt spid="10"/>
                                        </p:tgtEl>
                                      </p:cBhvr>
                                      <p:to x="100000" y="95000"/>
                                    </p:animScale>
                                    <p:animScale>
                                      <p:cBhvr>
                                        <p:cTn id="20" dur="21" decel="50000">
                                          <p:stCondLst>
                                            <p:cond delay="229"/>
                                          </p:stCondLst>
                                        </p:cTn>
                                        <p:tgtEl>
                                          <p:spTgt spid="10"/>
                                        </p:tgtEl>
                                      </p:cBhvr>
                                      <p:to x="100000" y="100000"/>
                                    </p:animScale>
                                  </p:childTnLst>
                                </p:cTn>
                              </p:par>
                              <p:par>
                                <p:cTn id="21" presetID="21" presetClass="emph" presetSubtype="0" repeatCount="indefinite" fill="hold" nodeType="withEffect">
                                  <p:stCondLst>
                                    <p:cond delay="0"/>
                                  </p:stCondLst>
                                  <p:endCondLst>
                                    <p:cond evt="onNext" delay="0">
                                      <p:tgtEl>
                                        <p:sldTgt/>
                                      </p:tgtEl>
                                    </p:cond>
                                  </p:endCondLst>
                                  <p:iterate type="lt">
                                    <p:tmPct val="1000"/>
                                  </p:iterate>
                                  <p:childTnLst>
                                    <p:animClr clrSpc="hsl" dir="cw">
                                      <p:cBhvr override="childStyle">
                                        <p:cTn id="22" dur="500" fill="hold"/>
                                        <p:tgtEl>
                                          <p:spTgt spid="11">
                                            <p:txEl>
                                              <p:pRg st="0" end="0"/>
                                            </p:txEl>
                                          </p:spTgt>
                                        </p:tgtEl>
                                        <p:attrNameLst>
                                          <p:attrName>style.color</p:attrName>
                                        </p:attrNameLst>
                                      </p:cBhvr>
                                      <p:by>
                                        <p:hsl h="7200000" s="0" l="0"/>
                                      </p:by>
                                    </p:animClr>
                                    <p:animClr clrSpc="hsl" dir="cw">
                                      <p:cBhvr>
                                        <p:cTn id="23" dur="500" fill="hold"/>
                                        <p:tgtEl>
                                          <p:spTgt spid="11">
                                            <p:txEl>
                                              <p:pRg st="0" end="0"/>
                                            </p:txEl>
                                          </p:spTgt>
                                        </p:tgtEl>
                                        <p:attrNameLst>
                                          <p:attrName>fillcolor</p:attrName>
                                        </p:attrNameLst>
                                      </p:cBhvr>
                                      <p:by>
                                        <p:hsl h="7200000" s="0" l="0"/>
                                      </p:by>
                                    </p:animClr>
                                    <p:animClr clrSpc="hsl" dir="cw">
                                      <p:cBhvr>
                                        <p:cTn id="24" dur="500" fill="hold"/>
                                        <p:tgtEl>
                                          <p:spTgt spid="11">
                                            <p:txEl>
                                              <p:pRg st="0" end="0"/>
                                            </p:txEl>
                                          </p:spTgt>
                                        </p:tgtEl>
                                        <p:attrNameLst>
                                          <p:attrName>stroke.color</p:attrName>
                                        </p:attrNameLst>
                                      </p:cBhvr>
                                      <p:by>
                                        <p:hsl h="7200000" s="0" l="0"/>
                                      </p:by>
                                    </p:animClr>
                                    <p:set>
                                      <p:cBhvr>
                                        <p:cTn id="25" dur="500" fill="hold"/>
                                        <p:tgtEl>
                                          <p:spTgt spid="11">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460375"/>
            <a:ext cx="9405938" cy="1096963"/>
          </a:xfrm>
        </p:spPr>
        <p:txBody>
          <a:bodyPr/>
          <a:lstStyle/>
          <a:p>
            <a:pPr algn="ctr"/>
            <a:r>
              <a:rPr lang="en-US" sz="3100" dirty="0">
                <a:solidFill>
                  <a:srgbClr val="EBEBEB"/>
                </a:solidFill>
                <a:latin typeface="Century Gothic" panose="020B0502020202020204"/>
              </a:rPr>
              <a:t>Forwarding your WSU Email address to your current personal Email – Step 2</a:t>
            </a:r>
            <a:endParaRPr lang="en-US" sz="4000" b="1" dirty="0"/>
          </a:p>
        </p:txBody>
      </p:sp>
      <p:sp>
        <p:nvSpPr>
          <p:cNvPr id="8" name="TextBox 7">
            <a:hlinkClick r:id="rId3" action="ppaction://hlinksldjump"/>
          </p:cNvPr>
          <p:cNvSpPr txBox="1"/>
          <p:nvPr/>
        </p:nvSpPr>
        <p:spPr>
          <a:xfrm>
            <a:off x="9601200" y="6351814"/>
            <a:ext cx="1741182" cy="369332"/>
          </a:xfrm>
          <a:prstGeom prst="rect">
            <a:avLst/>
          </a:prstGeom>
          <a:noFill/>
        </p:spPr>
        <p:txBody>
          <a:bodyPr wrap="none" rtlCol="0">
            <a:spAutoFit/>
          </a:bodyPr>
          <a:lstStyle/>
          <a:p>
            <a:r>
              <a:rPr lang="en-US" dirty="0"/>
              <a:t>Back to Menu</a:t>
            </a:r>
          </a:p>
        </p:txBody>
      </p:sp>
      <p:pic>
        <p:nvPicPr>
          <p:cNvPr id="9" name="Picture 8"/>
          <p:cNvPicPr/>
          <p:nvPr/>
        </p:nvPicPr>
        <p:blipFill rotWithShape="1">
          <a:blip r:embed="rId4" cstate="screen">
            <a:extLst>
              <a:ext uri="{28A0092B-C50C-407E-A947-70E740481C1C}">
                <a14:useLocalDpi xmlns:a14="http://schemas.microsoft.com/office/drawing/2010/main"/>
              </a:ext>
            </a:extLst>
          </a:blip>
          <a:srcRect/>
          <a:stretch/>
        </p:blipFill>
        <p:spPr bwMode="auto">
          <a:xfrm>
            <a:off x="4850954" y="2042933"/>
            <a:ext cx="4508644" cy="3017848"/>
          </a:xfrm>
          <a:prstGeom prst="rect">
            <a:avLst/>
          </a:prstGeom>
          <a:ln>
            <a:solidFill>
              <a:schemeClr val="tx1">
                <a:lumMod val="50000"/>
                <a:lumOff val="50000"/>
              </a:schemeClr>
            </a:solidFill>
          </a:ln>
          <a:extLst>
            <a:ext uri="{53640926-AAD7-44D8-BBD7-CCE9431645EC}">
              <a14:shadowObscured xmlns:a14="http://schemas.microsoft.com/office/drawing/2010/main"/>
            </a:ext>
          </a:extLst>
        </p:spPr>
      </p:pic>
      <p:sp>
        <p:nvSpPr>
          <p:cNvPr id="10" name="Rectangular Callout 9"/>
          <p:cNvSpPr/>
          <p:nvPr/>
        </p:nvSpPr>
        <p:spPr>
          <a:xfrm>
            <a:off x="2093522" y="2434727"/>
            <a:ext cx="2434728" cy="1311008"/>
          </a:xfrm>
          <a:prstGeom prst="wedgeRectCallout">
            <a:avLst>
              <a:gd name="adj1" fmla="val 73737"/>
              <a:gd name="adj2" fmla="val 5325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entury Gothic" panose="020B0502020202020204" pitchFamily="34" charset="0"/>
              </a:rPr>
              <a:t>Complete your login using your WSU network ID and password</a:t>
            </a:r>
          </a:p>
        </p:txBody>
      </p:sp>
      <p:sp>
        <p:nvSpPr>
          <p:cNvPr id="2" name="Date Placeholder 1"/>
          <p:cNvSpPr>
            <a:spLocks noGrp="1"/>
          </p:cNvSpPr>
          <p:nvPr>
            <p:ph type="dt" sz="half" idx="10"/>
          </p:nvPr>
        </p:nvSpPr>
        <p:spPr/>
        <p:txBody>
          <a:bodyPr/>
          <a:lstStyle/>
          <a:p>
            <a:r>
              <a:rPr lang="en-US"/>
              <a:t>08/10/2017</a:t>
            </a:r>
            <a:endParaRPr lang="en-US" dirty="0"/>
          </a:p>
        </p:txBody>
      </p:sp>
      <p:sp>
        <p:nvSpPr>
          <p:cNvPr id="4" name="Slide Number Placeholder 3"/>
          <p:cNvSpPr>
            <a:spLocks noGrp="1"/>
          </p:cNvSpPr>
          <p:nvPr>
            <p:ph type="sldNum" sz="quarter" idx="12"/>
          </p:nvPr>
        </p:nvSpPr>
        <p:spPr/>
        <p:txBody>
          <a:bodyPr/>
          <a:lstStyle/>
          <a:p>
            <a:fld id="{D57F1E4F-1CFF-5643-939E-02111984F565}" type="slidenum">
              <a:rPr lang="en-US" smtClean="0"/>
              <a:t>6</a:t>
            </a:fld>
            <a:endParaRPr lang="en-US" dirty="0"/>
          </a:p>
        </p:txBody>
      </p:sp>
      <p:sp>
        <p:nvSpPr>
          <p:cNvPr id="11" name="Rectangle 10"/>
          <p:cNvSpPr/>
          <p:nvPr/>
        </p:nvSpPr>
        <p:spPr>
          <a:xfrm>
            <a:off x="3194595" y="6198358"/>
            <a:ext cx="5802807" cy="369332"/>
          </a:xfrm>
          <a:prstGeom prst="rect">
            <a:avLst/>
          </a:prstGeom>
        </p:spPr>
        <p:txBody>
          <a:bodyPr wrap="none">
            <a:spAutoFit/>
          </a:bodyPr>
          <a:lstStyle/>
          <a:p>
            <a:r>
              <a:rPr lang="en-US" dirty="0">
                <a:solidFill>
                  <a:srgbClr val="FFFF00"/>
                </a:solidFill>
              </a:rPr>
              <a:t>(Click to advance to next slide throughout this presentation)</a:t>
            </a:r>
          </a:p>
        </p:txBody>
      </p:sp>
    </p:spTree>
    <p:extLst>
      <p:ext uri="{BB962C8B-B14F-4D97-AF65-F5344CB8AC3E}">
        <p14:creationId xmlns:p14="http://schemas.microsoft.com/office/powerpoint/2010/main" val="330696809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145">
                                          <p:stCondLst>
                                            <p:cond delay="0"/>
                                          </p:stCondLst>
                                        </p:cTn>
                                        <p:tgtEl>
                                          <p:spTgt spid="10"/>
                                        </p:tgtEl>
                                      </p:cBhvr>
                                    </p:animEffect>
                                    <p:anim calcmode="lin" valueType="num">
                                      <p:cBhvr>
                                        <p:cTn id="8" dur="455"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10"/>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10"/>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10"/>
                                        </p:tgtEl>
                                        <p:attrNameLst>
                                          <p:attrName>ppt_y</p:attrName>
                                        </p:attrNameLst>
                                      </p:cBhvr>
                                      <p:tavLst>
                                        <p:tav tm="0" fmla="#ppt_y-sin(pi*$)/81">
                                          <p:val>
                                            <p:fltVal val="0"/>
                                          </p:val>
                                        </p:tav>
                                        <p:tav tm="100000">
                                          <p:val>
                                            <p:fltVal val="1"/>
                                          </p:val>
                                        </p:tav>
                                      </p:tavLst>
                                    </p:anim>
                                    <p:animScale>
                                      <p:cBhvr>
                                        <p:cTn id="13" dur="6">
                                          <p:stCondLst>
                                            <p:cond delay="162"/>
                                          </p:stCondLst>
                                        </p:cTn>
                                        <p:tgtEl>
                                          <p:spTgt spid="10"/>
                                        </p:tgtEl>
                                      </p:cBhvr>
                                      <p:to x="100000" y="60000"/>
                                    </p:animScale>
                                    <p:animScale>
                                      <p:cBhvr>
                                        <p:cTn id="14" dur="41" decel="50000">
                                          <p:stCondLst>
                                            <p:cond delay="169"/>
                                          </p:stCondLst>
                                        </p:cTn>
                                        <p:tgtEl>
                                          <p:spTgt spid="10"/>
                                        </p:tgtEl>
                                      </p:cBhvr>
                                      <p:to x="100000" y="100000"/>
                                    </p:animScale>
                                    <p:animScale>
                                      <p:cBhvr>
                                        <p:cTn id="15" dur="6">
                                          <p:stCondLst>
                                            <p:cond delay="328"/>
                                          </p:stCondLst>
                                        </p:cTn>
                                        <p:tgtEl>
                                          <p:spTgt spid="10"/>
                                        </p:tgtEl>
                                      </p:cBhvr>
                                      <p:to x="100000" y="80000"/>
                                    </p:animScale>
                                    <p:animScale>
                                      <p:cBhvr>
                                        <p:cTn id="16" dur="41" decel="50000">
                                          <p:stCondLst>
                                            <p:cond delay="334"/>
                                          </p:stCondLst>
                                        </p:cTn>
                                        <p:tgtEl>
                                          <p:spTgt spid="10"/>
                                        </p:tgtEl>
                                      </p:cBhvr>
                                      <p:to x="100000" y="100000"/>
                                    </p:animScale>
                                    <p:animScale>
                                      <p:cBhvr>
                                        <p:cTn id="17" dur="6">
                                          <p:stCondLst>
                                            <p:cond delay="410"/>
                                          </p:stCondLst>
                                        </p:cTn>
                                        <p:tgtEl>
                                          <p:spTgt spid="10"/>
                                        </p:tgtEl>
                                      </p:cBhvr>
                                      <p:to x="100000" y="90000"/>
                                    </p:animScale>
                                    <p:animScale>
                                      <p:cBhvr>
                                        <p:cTn id="18" dur="41" decel="50000">
                                          <p:stCondLst>
                                            <p:cond delay="417"/>
                                          </p:stCondLst>
                                        </p:cTn>
                                        <p:tgtEl>
                                          <p:spTgt spid="10"/>
                                        </p:tgtEl>
                                      </p:cBhvr>
                                      <p:to x="100000" y="100000"/>
                                    </p:animScale>
                                    <p:animScale>
                                      <p:cBhvr>
                                        <p:cTn id="19" dur="6">
                                          <p:stCondLst>
                                            <p:cond delay="452"/>
                                          </p:stCondLst>
                                        </p:cTn>
                                        <p:tgtEl>
                                          <p:spTgt spid="10"/>
                                        </p:tgtEl>
                                      </p:cBhvr>
                                      <p:to x="100000" y="95000"/>
                                    </p:animScale>
                                    <p:animScale>
                                      <p:cBhvr>
                                        <p:cTn id="20" dur="41" decel="50000">
                                          <p:stCondLst>
                                            <p:cond delay="458"/>
                                          </p:stCondLst>
                                        </p:cTn>
                                        <p:tgtEl>
                                          <p:spTgt spid="10"/>
                                        </p:tgtEl>
                                      </p:cBhvr>
                                      <p:to x="100000" y="100000"/>
                                    </p:animScale>
                                  </p:childTnLst>
                                </p:cTn>
                              </p:par>
                              <p:par>
                                <p:cTn id="21" presetID="21" presetClass="emph" presetSubtype="0" repeatCount="indefinite" fill="hold" nodeType="withEffect">
                                  <p:stCondLst>
                                    <p:cond delay="0"/>
                                  </p:stCondLst>
                                  <p:endCondLst>
                                    <p:cond evt="onNext" delay="0">
                                      <p:tgtEl>
                                        <p:sldTgt/>
                                      </p:tgtEl>
                                    </p:cond>
                                  </p:endCondLst>
                                  <p:iterate type="lt">
                                    <p:tmPct val="1000"/>
                                  </p:iterate>
                                  <p:childTnLst>
                                    <p:animClr clrSpc="hsl" dir="cw">
                                      <p:cBhvr override="childStyle">
                                        <p:cTn id="22" dur="500" fill="hold"/>
                                        <p:tgtEl>
                                          <p:spTgt spid="11">
                                            <p:txEl>
                                              <p:pRg st="0" end="0"/>
                                            </p:txEl>
                                          </p:spTgt>
                                        </p:tgtEl>
                                        <p:attrNameLst>
                                          <p:attrName>style.color</p:attrName>
                                        </p:attrNameLst>
                                      </p:cBhvr>
                                      <p:by>
                                        <p:hsl h="7200000" s="0" l="0"/>
                                      </p:by>
                                    </p:animClr>
                                    <p:animClr clrSpc="hsl" dir="cw">
                                      <p:cBhvr>
                                        <p:cTn id="23" dur="500" fill="hold"/>
                                        <p:tgtEl>
                                          <p:spTgt spid="11">
                                            <p:txEl>
                                              <p:pRg st="0" end="0"/>
                                            </p:txEl>
                                          </p:spTgt>
                                        </p:tgtEl>
                                        <p:attrNameLst>
                                          <p:attrName>fillcolor</p:attrName>
                                        </p:attrNameLst>
                                      </p:cBhvr>
                                      <p:by>
                                        <p:hsl h="7200000" s="0" l="0"/>
                                      </p:by>
                                    </p:animClr>
                                    <p:animClr clrSpc="hsl" dir="cw">
                                      <p:cBhvr>
                                        <p:cTn id="24" dur="500" fill="hold"/>
                                        <p:tgtEl>
                                          <p:spTgt spid="11">
                                            <p:txEl>
                                              <p:pRg st="0" end="0"/>
                                            </p:txEl>
                                          </p:spTgt>
                                        </p:tgtEl>
                                        <p:attrNameLst>
                                          <p:attrName>stroke.color</p:attrName>
                                        </p:attrNameLst>
                                      </p:cBhvr>
                                      <p:by>
                                        <p:hsl h="7200000" s="0" l="0"/>
                                      </p:by>
                                    </p:animClr>
                                    <p:set>
                                      <p:cBhvr>
                                        <p:cTn id="25" dur="500" fill="hold"/>
                                        <p:tgtEl>
                                          <p:spTgt spid="11">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3624" y="234021"/>
            <a:ext cx="9320501" cy="1113220"/>
          </a:xfrm>
        </p:spPr>
        <p:txBody>
          <a:bodyPr/>
          <a:lstStyle/>
          <a:p>
            <a:pPr algn="ctr"/>
            <a:r>
              <a:rPr lang="en-US" sz="3200" dirty="0">
                <a:latin typeface="Century Gothic" panose="020B0502020202020204" pitchFamily="34" charset="0"/>
              </a:rPr>
              <a:t>Forwarding your WSU Email Address to your current personal Email  Steps 3 and 4</a:t>
            </a:r>
            <a:endParaRPr lang="en-US" sz="3200" b="1" dirty="0">
              <a:latin typeface="Century Gothic" panose="020B0502020202020204" pitchFamily="34" charset="0"/>
            </a:endParaRPr>
          </a:p>
        </p:txBody>
      </p:sp>
      <p:sp>
        <p:nvSpPr>
          <p:cNvPr id="5" name="TextBox 4">
            <a:hlinkClick r:id="rId2" action="ppaction://hlinksldjump"/>
          </p:cNvPr>
          <p:cNvSpPr txBox="1"/>
          <p:nvPr/>
        </p:nvSpPr>
        <p:spPr>
          <a:xfrm>
            <a:off x="9601200" y="6351814"/>
            <a:ext cx="1741182" cy="369332"/>
          </a:xfrm>
          <a:prstGeom prst="rect">
            <a:avLst/>
          </a:prstGeom>
          <a:noFill/>
        </p:spPr>
        <p:txBody>
          <a:bodyPr wrap="none" rtlCol="0">
            <a:spAutoFit/>
          </a:bodyPr>
          <a:lstStyle/>
          <a:p>
            <a:r>
              <a:rPr lang="en-US" dirty="0"/>
              <a:t>Back to Menu</a:t>
            </a:r>
          </a:p>
        </p:txBody>
      </p:sp>
      <p:sp>
        <p:nvSpPr>
          <p:cNvPr id="6" name="TextBox 5"/>
          <p:cNvSpPr txBox="1"/>
          <p:nvPr/>
        </p:nvSpPr>
        <p:spPr>
          <a:xfrm>
            <a:off x="8098520" y="1558616"/>
            <a:ext cx="3169382" cy="3754874"/>
          </a:xfrm>
          <a:prstGeom prst="rect">
            <a:avLst/>
          </a:prstGeom>
          <a:noFill/>
        </p:spPr>
        <p:txBody>
          <a:bodyPr wrap="square" rtlCol="0">
            <a:spAutoFit/>
          </a:bodyPr>
          <a:lstStyle/>
          <a:p>
            <a:r>
              <a:rPr lang="en-US" sz="1600" dirty="0"/>
              <a:t>After you enter your new email destination address in the screen above, click “Continue” and then confirm on the next screen.  Any mail sent to </a:t>
            </a:r>
            <a:r>
              <a:rPr lang="en-US" sz="1400" u="sng" dirty="0">
                <a:solidFill>
                  <a:srgbClr val="92D050"/>
                </a:solidFill>
              </a:rPr>
              <a:t>your.networkID@wsu.edu </a:t>
            </a:r>
            <a:r>
              <a:rPr lang="en-US" sz="1600" dirty="0"/>
              <a:t>will be forwarded to your destination email address.  </a:t>
            </a:r>
          </a:p>
          <a:p>
            <a:br>
              <a:rPr lang="en-US" sz="1600" dirty="0"/>
            </a:br>
            <a:r>
              <a:rPr lang="en-US" sz="1600" dirty="0">
                <a:solidFill>
                  <a:srgbClr val="FFFF00"/>
                </a:solidFill>
              </a:rPr>
              <a:t>Please test your email forwarding!  </a:t>
            </a:r>
            <a:r>
              <a:rPr lang="en-US" sz="1600" dirty="0"/>
              <a:t>Since you will be receiving important communications about your program via your WSU email account, it is important that you actually get your messages!</a:t>
            </a:r>
          </a:p>
          <a:p>
            <a:endParaRPr lang="en-US" sz="1400" dirty="0"/>
          </a:p>
        </p:txBody>
      </p:sp>
      <p:pic>
        <p:nvPicPr>
          <p:cNvPr id="7" name="Picture 6"/>
          <p:cNvPicPr/>
          <p:nvPr/>
        </p:nvPicPr>
        <p:blipFill rotWithShape="1">
          <a:blip r:embed="rId3" cstate="screen">
            <a:extLst>
              <a:ext uri="{28A0092B-C50C-407E-A947-70E740481C1C}">
                <a14:useLocalDpi xmlns:a14="http://schemas.microsoft.com/office/drawing/2010/main"/>
              </a:ext>
            </a:extLst>
          </a:blip>
          <a:srcRect/>
          <a:stretch/>
        </p:blipFill>
        <p:spPr bwMode="auto">
          <a:xfrm>
            <a:off x="2712726" y="1701520"/>
            <a:ext cx="3448050" cy="1943100"/>
          </a:xfrm>
          <a:prstGeom prst="rect">
            <a:avLst/>
          </a:prstGeom>
          <a:ln>
            <a:noFill/>
          </a:ln>
          <a:extLst>
            <a:ext uri="{53640926-AAD7-44D8-BBD7-CCE9431645EC}">
              <a14:shadowObscured xmlns:a14="http://schemas.microsoft.com/office/drawing/2010/main"/>
            </a:ext>
          </a:extLst>
        </p:spPr>
      </p:pic>
      <p:pic>
        <p:nvPicPr>
          <p:cNvPr id="8" name="Picture 7"/>
          <p:cNvPicPr/>
          <p:nvPr/>
        </p:nvPicPr>
        <p:blipFill rotWithShape="1">
          <a:blip r:embed="rId4" cstate="screen">
            <a:extLst>
              <a:ext uri="{28A0092B-C50C-407E-A947-70E740481C1C}">
                <a14:useLocalDpi xmlns:a14="http://schemas.microsoft.com/office/drawing/2010/main"/>
              </a:ext>
            </a:extLst>
          </a:blip>
          <a:srcRect/>
          <a:stretch/>
        </p:blipFill>
        <p:spPr bwMode="auto">
          <a:xfrm>
            <a:off x="3443425" y="3801192"/>
            <a:ext cx="3822781" cy="1894021"/>
          </a:xfrm>
          <a:prstGeom prst="rect">
            <a:avLst/>
          </a:prstGeom>
          <a:ln>
            <a:noFill/>
          </a:ln>
          <a:extLst>
            <a:ext uri="{53640926-AAD7-44D8-BBD7-CCE9431645EC}">
              <a14:shadowObscured xmlns:a14="http://schemas.microsoft.com/office/drawing/2010/main"/>
            </a:ext>
          </a:extLst>
        </p:spPr>
      </p:pic>
      <p:sp>
        <p:nvSpPr>
          <p:cNvPr id="10" name="Rectangular Callout 9"/>
          <p:cNvSpPr/>
          <p:nvPr/>
        </p:nvSpPr>
        <p:spPr>
          <a:xfrm>
            <a:off x="448369" y="1692613"/>
            <a:ext cx="1936196" cy="937225"/>
          </a:xfrm>
          <a:prstGeom prst="wedgeRectCallout">
            <a:avLst>
              <a:gd name="adj1" fmla="val 107681"/>
              <a:gd name="adj2" fmla="val 77068"/>
            </a:avLst>
          </a:prstGeom>
          <a:solidFill>
            <a:srgbClr val="B01513"/>
          </a:solidFill>
          <a:ln w="19050" cap="rnd" cmpd="sng" algn="ctr">
            <a:solidFill>
              <a:srgbClr val="B0151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Century Gothic" panose="020B0502020202020204"/>
                <a:ea typeface="+mn-ea"/>
                <a:cs typeface="+mn-cs"/>
              </a:rPr>
              <a:t>3. Select “Change Your email destination address”</a:t>
            </a:r>
          </a:p>
        </p:txBody>
      </p:sp>
      <p:sp>
        <p:nvSpPr>
          <p:cNvPr id="11" name="Rectangular Callout 10"/>
          <p:cNvSpPr/>
          <p:nvPr/>
        </p:nvSpPr>
        <p:spPr>
          <a:xfrm>
            <a:off x="1279775" y="3383579"/>
            <a:ext cx="1284051" cy="522081"/>
          </a:xfrm>
          <a:prstGeom prst="wedgeRectCallout">
            <a:avLst>
              <a:gd name="adj1" fmla="val 126136"/>
              <a:gd name="adj2" fmla="val -865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Click “Continue”</a:t>
            </a:r>
          </a:p>
        </p:txBody>
      </p:sp>
      <p:sp>
        <p:nvSpPr>
          <p:cNvPr id="12" name="Rectangular Callout 11"/>
          <p:cNvSpPr/>
          <p:nvPr/>
        </p:nvSpPr>
        <p:spPr>
          <a:xfrm>
            <a:off x="2070700" y="5372812"/>
            <a:ext cx="1284051" cy="522081"/>
          </a:xfrm>
          <a:prstGeom prst="wedgeRectCallout">
            <a:avLst>
              <a:gd name="adj1" fmla="val 126136"/>
              <a:gd name="adj2" fmla="val -865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Click “Continue”</a:t>
            </a:r>
          </a:p>
        </p:txBody>
      </p:sp>
      <p:sp>
        <p:nvSpPr>
          <p:cNvPr id="13" name="Rectangular Callout 12"/>
          <p:cNvSpPr/>
          <p:nvPr/>
        </p:nvSpPr>
        <p:spPr>
          <a:xfrm>
            <a:off x="6456419" y="2933390"/>
            <a:ext cx="1694567" cy="853273"/>
          </a:xfrm>
          <a:prstGeom prst="wedgeRectCallout">
            <a:avLst>
              <a:gd name="adj1" fmla="val -82082"/>
              <a:gd name="adj2" fmla="val 17751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4. Enter your destination email address</a:t>
            </a:r>
          </a:p>
        </p:txBody>
      </p:sp>
      <p:sp>
        <p:nvSpPr>
          <p:cNvPr id="4" name="Slide Number Placeholder 3"/>
          <p:cNvSpPr>
            <a:spLocks noGrp="1"/>
          </p:cNvSpPr>
          <p:nvPr>
            <p:ph type="sldNum" sz="quarter" idx="12"/>
          </p:nvPr>
        </p:nvSpPr>
        <p:spPr/>
        <p:txBody>
          <a:bodyPr/>
          <a:lstStyle/>
          <a:p>
            <a:fld id="{D57F1E4F-1CFF-5643-939E-02111984F565}" type="slidenum">
              <a:rPr lang="en-US" smtClean="0"/>
              <a:t>7</a:t>
            </a:fld>
            <a:endParaRPr lang="en-US" dirty="0"/>
          </a:p>
        </p:txBody>
      </p:sp>
      <p:sp>
        <p:nvSpPr>
          <p:cNvPr id="14" name="Rectangle 13"/>
          <p:cNvSpPr/>
          <p:nvPr/>
        </p:nvSpPr>
        <p:spPr>
          <a:xfrm>
            <a:off x="3194595" y="6198358"/>
            <a:ext cx="5802807" cy="369332"/>
          </a:xfrm>
          <a:prstGeom prst="rect">
            <a:avLst/>
          </a:prstGeom>
        </p:spPr>
        <p:txBody>
          <a:bodyPr wrap="none">
            <a:spAutoFit/>
          </a:bodyPr>
          <a:lstStyle/>
          <a:p>
            <a:r>
              <a:rPr lang="en-US" dirty="0">
                <a:solidFill>
                  <a:srgbClr val="FFFF00"/>
                </a:solidFill>
              </a:rPr>
              <a:t>(Click to advance to next slide throughout this presentation)</a:t>
            </a:r>
          </a:p>
        </p:txBody>
      </p:sp>
    </p:spTree>
    <p:extLst>
      <p:ext uri="{BB962C8B-B14F-4D97-AF65-F5344CB8AC3E}">
        <p14:creationId xmlns:p14="http://schemas.microsoft.com/office/powerpoint/2010/main" val="285755246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250" fill="hold"/>
                                        <p:tgtEl>
                                          <p:spTgt spid="10"/>
                                        </p:tgtEl>
                                        <p:attrNameLst>
                                          <p:attrName>ppt_w</p:attrName>
                                        </p:attrNameLst>
                                      </p:cBhvr>
                                      <p:tavLst>
                                        <p:tav tm="0">
                                          <p:val>
                                            <p:fltVal val="0"/>
                                          </p:val>
                                        </p:tav>
                                        <p:tav tm="100000">
                                          <p:val>
                                            <p:strVal val="#ppt_w"/>
                                          </p:val>
                                        </p:tav>
                                      </p:tavLst>
                                    </p:anim>
                                    <p:anim calcmode="lin" valueType="num">
                                      <p:cBhvr>
                                        <p:cTn id="8" dur="250" fill="hold"/>
                                        <p:tgtEl>
                                          <p:spTgt spid="10"/>
                                        </p:tgtEl>
                                        <p:attrNameLst>
                                          <p:attrName>ppt_h</p:attrName>
                                        </p:attrNameLst>
                                      </p:cBhvr>
                                      <p:tavLst>
                                        <p:tav tm="0">
                                          <p:val>
                                            <p:fltVal val="0"/>
                                          </p:val>
                                        </p:tav>
                                        <p:tav tm="100000">
                                          <p:val>
                                            <p:strVal val="#ppt_h"/>
                                          </p:val>
                                        </p:tav>
                                      </p:tavLst>
                                    </p:anim>
                                    <p:animEffect transition="in" filter="fade">
                                      <p:cBhvr>
                                        <p:cTn id="9" dur="250"/>
                                        <p:tgtEl>
                                          <p:spTgt spid="1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250" fill="hold"/>
                                        <p:tgtEl>
                                          <p:spTgt spid="11"/>
                                        </p:tgtEl>
                                        <p:attrNameLst>
                                          <p:attrName>ppt_w</p:attrName>
                                        </p:attrNameLst>
                                      </p:cBhvr>
                                      <p:tavLst>
                                        <p:tav tm="0">
                                          <p:val>
                                            <p:fltVal val="0"/>
                                          </p:val>
                                        </p:tav>
                                        <p:tav tm="100000">
                                          <p:val>
                                            <p:strVal val="#ppt_w"/>
                                          </p:val>
                                        </p:tav>
                                      </p:tavLst>
                                    </p:anim>
                                    <p:anim calcmode="lin" valueType="num">
                                      <p:cBhvr>
                                        <p:cTn id="13" dur="250" fill="hold"/>
                                        <p:tgtEl>
                                          <p:spTgt spid="11"/>
                                        </p:tgtEl>
                                        <p:attrNameLst>
                                          <p:attrName>ppt_h</p:attrName>
                                        </p:attrNameLst>
                                      </p:cBhvr>
                                      <p:tavLst>
                                        <p:tav tm="0">
                                          <p:val>
                                            <p:fltVal val="0"/>
                                          </p:val>
                                        </p:tav>
                                        <p:tav tm="100000">
                                          <p:val>
                                            <p:strVal val="#ppt_h"/>
                                          </p:val>
                                        </p:tav>
                                      </p:tavLst>
                                    </p:anim>
                                    <p:animEffect transition="in" filter="fade">
                                      <p:cBhvr>
                                        <p:cTn id="14" dur="250"/>
                                        <p:tgtEl>
                                          <p:spTgt spid="11"/>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250" fill="hold"/>
                                        <p:tgtEl>
                                          <p:spTgt spid="13"/>
                                        </p:tgtEl>
                                        <p:attrNameLst>
                                          <p:attrName>ppt_w</p:attrName>
                                        </p:attrNameLst>
                                      </p:cBhvr>
                                      <p:tavLst>
                                        <p:tav tm="0">
                                          <p:val>
                                            <p:fltVal val="0"/>
                                          </p:val>
                                        </p:tav>
                                        <p:tav tm="100000">
                                          <p:val>
                                            <p:strVal val="#ppt_w"/>
                                          </p:val>
                                        </p:tav>
                                      </p:tavLst>
                                    </p:anim>
                                    <p:anim calcmode="lin" valueType="num">
                                      <p:cBhvr>
                                        <p:cTn id="18" dur="250" fill="hold"/>
                                        <p:tgtEl>
                                          <p:spTgt spid="13"/>
                                        </p:tgtEl>
                                        <p:attrNameLst>
                                          <p:attrName>ppt_h</p:attrName>
                                        </p:attrNameLst>
                                      </p:cBhvr>
                                      <p:tavLst>
                                        <p:tav tm="0">
                                          <p:val>
                                            <p:fltVal val="0"/>
                                          </p:val>
                                        </p:tav>
                                        <p:tav tm="100000">
                                          <p:val>
                                            <p:strVal val="#ppt_h"/>
                                          </p:val>
                                        </p:tav>
                                      </p:tavLst>
                                    </p:anim>
                                    <p:animEffect transition="in" filter="fade">
                                      <p:cBhvr>
                                        <p:cTn id="19" dur="250"/>
                                        <p:tgtEl>
                                          <p:spTgt spid="13"/>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fltVal val="0"/>
                                          </p:val>
                                        </p:tav>
                                        <p:tav tm="100000">
                                          <p:val>
                                            <p:strVal val="#ppt_w"/>
                                          </p:val>
                                        </p:tav>
                                      </p:tavLst>
                                    </p:anim>
                                    <p:anim calcmode="lin" valueType="num">
                                      <p:cBhvr>
                                        <p:cTn id="23" dur="500" fill="hold"/>
                                        <p:tgtEl>
                                          <p:spTgt spid="12"/>
                                        </p:tgtEl>
                                        <p:attrNameLst>
                                          <p:attrName>ppt_h</p:attrName>
                                        </p:attrNameLst>
                                      </p:cBhvr>
                                      <p:tavLst>
                                        <p:tav tm="0">
                                          <p:val>
                                            <p:fltVal val="0"/>
                                          </p:val>
                                        </p:tav>
                                        <p:tav tm="100000">
                                          <p:val>
                                            <p:strVal val="#ppt_h"/>
                                          </p:val>
                                        </p:tav>
                                      </p:tavLst>
                                    </p:anim>
                                    <p:animEffect transition="in" filter="fade">
                                      <p:cBhvr>
                                        <p:cTn id="24" dur="500"/>
                                        <p:tgtEl>
                                          <p:spTgt spid="12"/>
                                        </p:tgtEl>
                                      </p:cBhvr>
                                    </p:animEffect>
                                  </p:childTnLst>
                                </p:cTn>
                              </p:par>
                            </p:childTnLst>
                          </p:cTn>
                        </p:par>
                        <p:par>
                          <p:cTn id="25" fill="hold">
                            <p:stCondLst>
                              <p:cond delay="500"/>
                            </p:stCondLst>
                            <p:childTnLst>
                              <p:par>
                                <p:cTn id="26" presetID="21" presetClass="emph" presetSubtype="0" repeatCount="indefinite" fill="hold" nodeType="afterEffect">
                                  <p:stCondLst>
                                    <p:cond delay="0"/>
                                  </p:stCondLst>
                                  <p:endCondLst>
                                    <p:cond evt="onNext" delay="0">
                                      <p:tgtEl>
                                        <p:sldTgt/>
                                      </p:tgtEl>
                                    </p:cond>
                                  </p:endCondLst>
                                  <p:iterate type="lt">
                                    <p:tmPct val="2000"/>
                                  </p:iterate>
                                  <p:childTnLst>
                                    <p:animClr clrSpc="hsl" dir="cw">
                                      <p:cBhvr override="childStyle">
                                        <p:cTn id="27" dur="500" fill="hold"/>
                                        <p:tgtEl>
                                          <p:spTgt spid="6">
                                            <p:txEl>
                                              <p:pRg st="1" end="1"/>
                                            </p:txEl>
                                          </p:spTgt>
                                        </p:tgtEl>
                                        <p:attrNameLst>
                                          <p:attrName>style.color</p:attrName>
                                        </p:attrNameLst>
                                      </p:cBhvr>
                                      <p:by>
                                        <p:hsl h="7200000" s="0" l="0"/>
                                      </p:by>
                                    </p:animClr>
                                    <p:animClr clrSpc="hsl" dir="cw">
                                      <p:cBhvr>
                                        <p:cTn id="28" dur="500" fill="hold"/>
                                        <p:tgtEl>
                                          <p:spTgt spid="6">
                                            <p:txEl>
                                              <p:pRg st="1" end="1"/>
                                            </p:txEl>
                                          </p:spTgt>
                                        </p:tgtEl>
                                        <p:attrNameLst>
                                          <p:attrName>fillcolor</p:attrName>
                                        </p:attrNameLst>
                                      </p:cBhvr>
                                      <p:by>
                                        <p:hsl h="7200000" s="0" l="0"/>
                                      </p:by>
                                    </p:animClr>
                                    <p:animClr clrSpc="hsl" dir="cw">
                                      <p:cBhvr>
                                        <p:cTn id="29" dur="500" fill="hold"/>
                                        <p:tgtEl>
                                          <p:spTgt spid="6">
                                            <p:txEl>
                                              <p:pRg st="1" end="1"/>
                                            </p:txEl>
                                          </p:spTgt>
                                        </p:tgtEl>
                                        <p:attrNameLst>
                                          <p:attrName>stroke.color</p:attrName>
                                        </p:attrNameLst>
                                      </p:cBhvr>
                                      <p:by>
                                        <p:hsl h="7200000" s="0" l="0"/>
                                      </p:by>
                                    </p:animClr>
                                    <p:set>
                                      <p:cBhvr>
                                        <p:cTn id="30" dur="500" fill="hold"/>
                                        <p:tgtEl>
                                          <p:spTgt spid="6">
                                            <p:txEl>
                                              <p:pRg st="1" end="1"/>
                                            </p:txEl>
                                          </p:spTgt>
                                        </p:tgtEl>
                                        <p:attrNameLst>
                                          <p:attrName>fill.type</p:attrName>
                                        </p:attrNameLst>
                                      </p:cBhvr>
                                      <p:to>
                                        <p:strVal val="solid"/>
                                      </p:to>
                                    </p:set>
                                  </p:childTnLst>
                                </p:cTn>
                              </p:par>
                              <p:par>
                                <p:cTn id="31" presetID="21" presetClass="emph" presetSubtype="0" repeatCount="indefinite" fill="hold" nodeType="withEffect">
                                  <p:stCondLst>
                                    <p:cond delay="0"/>
                                  </p:stCondLst>
                                  <p:endCondLst>
                                    <p:cond evt="onNext" delay="0">
                                      <p:tgtEl>
                                        <p:sldTgt/>
                                      </p:tgtEl>
                                    </p:cond>
                                  </p:endCondLst>
                                  <p:iterate type="lt">
                                    <p:tmPct val="1000"/>
                                  </p:iterate>
                                  <p:childTnLst>
                                    <p:animClr clrSpc="hsl" dir="cw">
                                      <p:cBhvr override="childStyle">
                                        <p:cTn id="32" dur="500" fill="hold"/>
                                        <p:tgtEl>
                                          <p:spTgt spid="14">
                                            <p:txEl>
                                              <p:pRg st="0" end="0"/>
                                            </p:txEl>
                                          </p:spTgt>
                                        </p:tgtEl>
                                        <p:attrNameLst>
                                          <p:attrName>style.color</p:attrName>
                                        </p:attrNameLst>
                                      </p:cBhvr>
                                      <p:by>
                                        <p:hsl h="7200000" s="0" l="0"/>
                                      </p:by>
                                    </p:animClr>
                                    <p:animClr clrSpc="hsl" dir="cw">
                                      <p:cBhvr>
                                        <p:cTn id="33" dur="500" fill="hold"/>
                                        <p:tgtEl>
                                          <p:spTgt spid="14">
                                            <p:txEl>
                                              <p:pRg st="0" end="0"/>
                                            </p:txEl>
                                          </p:spTgt>
                                        </p:tgtEl>
                                        <p:attrNameLst>
                                          <p:attrName>fillcolor</p:attrName>
                                        </p:attrNameLst>
                                      </p:cBhvr>
                                      <p:by>
                                        <p:hsl h="7200000" s="0" l="0"/>
                                      </p:by>
                                    </p:animClr>
                                    <p:animClr clrSpc="hsl" dir="cw">
                                      <p:cBhvr>
                                        <p:cTn id="34" dur="500" fill="hold"/>
                                        <p:tgtEl>
                                          <p:spTgt spid="14">
                                            <p:txEl>
                                              <p:pRg st="0" end="0"/>
                                            </p:txEl>
                                          </p:spTgt>
                                        </p:tgtEl>
                                        <p:attrNameLst>
                                          <p:attrName>stroke.color</p:attrName>
                                        </p:attrNameLst>
                                      </p:cBhvr>
                                      <p:by>
                                        <p:hsl h="7200000" s="0" l="0"/>
                                      </p:by>
                                    </p:animClr>
                                    <p:set>
                                      <p:cBhvr>
                                        <p:cTn id="35" dur="500" fill="hold"/>
                                        <p:tgtEl>
                                          <p:spTgt spid="14">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4200" y="259075"/>
            <a:ext cx="9299994" cy="894819"/>
          </a:xfrm>
        </p:spPr>
        <p:txBody>
          <a:bodyPr/>
          <a:lstStyle/>
          <a:p>
            <a:pPr lvl="0" algn="ctr"/>
            <a:r>
              <a:rPr lang="en-US" dirty="0">
                <a:latin typeface="Century Gothic" panose="020B0502020202020204" pitchFamily="34" charset="0"/>
              </a:rPr>
              <a:t>E*Value</a:t>
            </a:r>
          </a:p>
        </p:txBody>
      </p:sp>
      <p:sp>
        <p:nvSpPr>
          <p:cNvPr id="6" name="Rectangle 5"/>
          <p:cNvSpPr/>
          <p:nvPr/>
        </p:nvSpPr>
        <p:spPr>
          <a:xfrm>
            <a:off x="644200" y="1244373"/>
            <a:ext cx="9708340" cy="4893647"/>
          </a:xfrm>
          <a:prstGeom prst="rect">
            <a:avLst/>
          </a:prstGeom>
        </p:spPr>
        <p:txBody>
          <a:bodyPr wrap="square">
            <a:spAutoFit/>
          </a:bodyPr>
          <a:lstStyle/>
          <a:p>
            <a:pPr lvl="0">
              <a:buClr>
                <a:schemeClr val="accent1">
                  <a:lumMod val="60000"/>
                  <a:lumOff val="40000"/>
                </a:schemeClr>
              </a:buClr>
            </a:pPr>
            <a:r>
              <a:rPr lang="en-US" sz="2800" dirty="0">
                <a:latin typeface="Century Gothic" panose="020B0502020202020204" pitchFamily="34" charset="0"/>
              </a:rPr>
              <a:t>E*Value software is used by the WSU College of Nursing to manage many aspects of the student clinical experience including:</a:t>
            </a:r>
            <a:endParaRPr lang="en-US" sz="2400" dirty="0">
              <a:latin typeface="Century Gothic" panose="020B0502020202020204" pitchFamily="34" charset="0"/>
            </a:endParaRPr>
          </a:p>
          <a:p>
            <a:pPr marL="800100" lvl="1" indent="-342900">
              <a:buClr>
                <a:schemeClr val="accent1">
                  <a:lumMod val="60000"/>
                  <a:lumOff val="40000"/>
                </a:schemeClr>
              </a:buClr>
              <a:buFont typeface="Wingdings" panose="05000000000000000000" pitchFamily="2" charset="2"/>
              <a:buChar char="Ø"/>
            </a:pPr>
            <a:r>
              <a:rPr lang="en-US" sz="2400" dirty="0">
                <a:latin typeface="Century Gothic" panose="020B0502020202020204" pitchFamily="34" charset="0"/>
              </a:rPr>
              <a:t>Passport (Immunes &amp; Certs)</a:t>
            </a:r>
          </a:p>
          <a:p>
            <a:pPr marL="800100" lvl="1" indent="-342900">
              <a:buClr>
                <a:schemeClr val="accent1">
                  <a:lumMod val="60000"/>
                  <a:lumOff val="40000"/>
                </a:schemeClr>
              </a:buClr>
              <a:buFont typeface="Wingdings" panose="05000000000000000000" pitchFamily="2" charset="2"/>
              <a:buChar char="Ø"/>
            </a:pPr>
            <a:r>
              <a:rPr lang="en-US" sz="2400" dirty="0">
                <a:latin typeface="Century Gothic" panose="020B0502020202020204" pitchFamily="34" charset="0"/>
              </a:rPr>
              <a:t>Rotation Evaluations</a:t>
            </a:r>
          </a:p>
          <a:p>
            <a:pPr marL="800100" lvl="1" indent="-342900">
              <a:buClr>
                <a:schemeClr val="accent1">
                  <a:lumMod val="60000"/>
                  <a:lumOff val="40000"/>
                </a:schemeClr>
              </a:buClr>
              <a:buFont typeface="Wingdings" panose="05000000000000000000" pitchFamily="2" charset="2"/>
              <a:buChar char="Ø"/>
            </a:pPr>
            <a:r>
              <a:rPr lang="en-US" sz="2400" dirty="0">
                <a:latin typeface="Century Gothic" panose="020B0502020202020204" pitchFamily="34" charset="0"/>
              </a:rPr>
              <a:t>Time Tracking Log</a:t>
            </a:r>
          </a:p>
          <a:p>
            <a:pPr marL="800100" lvl="1" indent="-342900">
              <a:buClr>
                <a:schemeClr val="accent1">
                  <a:lumMod val="60000"/>
                  <a:lumOff val="40000"/>
                </a:schemeClr>
              </a:buClr>
              <a:buFont typeface="Wingdings" panose="05000000000000000000" pitchFamily="2" charset="2"/>
              <a:buChar char="Ø"/>
            </a:pPr>
            <a:r>
              <a:rPr lang="en-US" sz="2400" dirty="0">
                <a:latin typeface="Century Gothic" panose="020B0502020202020204" pitchFamily="34" charset="0"/>
              </a:rPr>
              <a:t>Case Log</a:t>
            </a:r>
          </a:p>
          <a:p>
            <a:pPr marL="800100" lvl="1" indent="-342900">
              <a:buClr>
                <a:schemeClr val="accent1">
                  <a:lumMod val="60000"/>
                  <a:lumOff val="40000"/>
                </a:schemeClr>
              </a:buClr>
              <a:buFont typeface="Wingdings" panose="05000000000000000000" pitchFamily="2" charset="2"/>
              <a:buChar char="Ø"/>
            </a:pPr>
            <a:endParaRPr lang="en-US" sz="2400" dirty="0">
              <a:latin typeface="Century Gothic" panose="020B0502020202020204" pitchFamily="34" charset="0"/>
            </a:endParaRPr>
          </a:p>
          <a:p>
            <a:pPr>
              <a:lnSpc>
                <a:spcPct val="150000"/>
              </a:lnSpc>
              <a:buClr>
                <a:schemeClr val="accent1">
                  <a:lumMod val="60000"/>
                  <a:lumOff val="40000"/>
                </a:schemeClr>
              </a:buClr>
            </a:pPr>
            <a:r>
              <a:rPr lang="en-US" sz="2400" dirty="0">
                <a:latin typeface="Century Gothic" panose="020B0502020202020204" pitchFamily="34" charset="0"/>
              </a:rPr>
              <a:t>Additional E*Value information and trainings can be found on the CON web page at </a:t>
            </a:r>
            <a:r>
              <a:rPr lang="en-US" sz="2400" dirty="0">
                <a:latin typeface="Century Gothic" panose="020B0502020202020204" pitchFamily="34" charset="0"/>
                <a:hlinkClick r:id="rId2"/>
              </a:rPr>
              <a:t>https://nursing.wsu.edu/current/evalue/</a:t>
            </a:r>
            <a:endParaRPr lang="en-US" sz="2400" dirty="0">
              <a:latin typeface="Century Gothic" panose="020B0502020202020204" pitchFamily="34" charset="0"/>
            </a:endParaRPr>
          </a:p>
          <a:p>
            <a:pPr>
              <a:lnSpc>
                <a:spcPct val="150000"/>
              </a:lnSpc>
              <a:buClr>
                <a:schemeClr val="accent1">
                  <a:lumMod val="60000"/>
                  <a:lumOff val="40000"/>
                </a:schemeClr>
              </a:buClr>
            </a:pPr>
            <a:r>
              <a:rPr lang="en-US" sz="2400" dirty="0">
                <a:latin typeface="Century Gothic" panose="020B0502020202020204" pitchFamily="34" charset="0"/>
              </a:rPr>
              <a:t> </a:t>
            </a:r>
          </a:p>
        </p:txBody>
      </p:sp>
      <p:sp>
        <p:nvSpPr>
          <p:cNvPr id="4" name="TextBox 3">
            <a:hlinkClick r:id="rId3" action="ppaction://hlinksldjump"/>
          </p:cNvPr>
          <p:cNvSpPr txBox="1"/>
          <p:nvPr/>
        </p:nvSpPr>
        <p:spPr>
          <a:xfrm>
            <a:off x="9601200" y="6351814"/>
            <a:ext cx="1741182" cy="369332"/>
          </a:xfrm>
          <a:prstGeom prst="rect">
            <a:avLst/>
          </a:prstGeom>
          <a:noFill/>
        </p:spPr>
        <p:txBody>
          <a:bodyPr wrap="none" rtlCol="0">
            <a:spAutoFit/>
          </a:bodyPr>
          <a:lstStyle/>
          <a:p>
            <a:r>
              <a:rPr lang="en-US" dirty="0"/>
              <a:t>Back to Menu</a:t>
            </a:r>
          </a:p>
        </p:txBody>
      </p:sp>
      <p:sp>
        <p:nvSpPr>
          <p:cNvPr id="3" name="Date Placeholder 2"/>
          <p:cNvSpPr>
            <a:spLocks noGrp="1"/>
          </p:cNvSpPr>
          <p:nvPr>
            <p:ph type="dt" sz="half" idx="10"/>
          </p:nvPr>
        </p:nvSpPr>
        <p:spPr/>
        <p:txBody>
          <a:bodyPr/>
          <a:lstStyle/>
          <a:p>
            <a:r>
              <a:rPr lang="en-US"/>
              <a:t>08/10/2017</a:t>
            </a:r>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8</a:t>
            </a:fld>
            <a:endParaRPr lang="en-US" dirty="0"/>
          </a:p>
        </p:txBody>
      </p:sp>
      <p:sp>
        <p:nvSpPr>
          <p:cNvPr id="7" name="Rectangle 6"/>
          <p:cNvSpPr/>
          <p:nvPr/>
        </p:nvSpPr>
        <p:spPr>
          <a:xfrm>
            <a:off x="3194595" y="6198358"/>
            <a:ext cx="5802807" cy="369332"/>
          </a:xfrm>
          <a:prstGeom prst="rect">
            <a:avLst/>
          </a:prstGeom>
        </p:spPr>
        <p:txBody>
          <a:bodyPr wrap="none">
            <a:spAutoFit/>
          </a:bodyPr>
          <a:lstStyle/>
          <a:p>
            <a:r>
              <a:rPr lang="en-US" dirty="0">
                <a:solidFill>
                  <a:srgbClr val="FFFF00"/>
                </a:solidFill>
              </a:rPr>
              <a:t>(Click to advance to next slide throughout this presentation)</a:t>
            </a:r>
          </a:p>
        </p:txBody>
      </p:sp>
    </p:spTree>
    <p:extLst>
      <p:ext uri="{BB962C8B-B14F-4D97-AF65-F5344CB8AC3E}">
        <p14:creationId xmlns:p14="http://schemas.microsoft.com/office/powerpoint/2010/main" val="296762275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50"/>
                                        <p:tgtEl>
                                          <p:spTgt spid="6">
                                            <p:txEl>
                                              <p:pRg st="0" end="0"/>
                                            </p:txEl>
                                          </p:spTgt>
                                        </p:tgtEl>
                                      </p:cBhvr>
                                    </p:animEffect>
                                  </p:childTnLst>
                                </p:cTn>
                              </p:par>
                              <p:par>
                                <p:cTn id="8" presetID="10" presetClass="entr" presetSubtype="0" fill="hold" nodeType="withEffect">
                                  <p:stCondLst>
                                    <p:cond delay="25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250"/>
                                        <p:tgtEl>
                                          <p:spTgt spid="6">
                                            <p:txEl>
                                              <p:pRg st="1" end="1"/>
                                            </p:txEl>
                                          </p:spTgt>
                                        </p:tgtEl>
                                      </p:cBhvr>
                                    </p:animEffect>
                                  </p:childTnLst>
                                </p:cTn>
                              </p:par>
                              <p:par>
                                <p:cTn id="11" presetID="10" presetClass="entr" presetSubtype="0" fill="hold" nodeType="withEffect">
                                  <p:stCondLst>
                                    <p:cond delay="25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250"/>
                                        <p:tgtEl>
                                          <p:spTgt spid="6">
                                            <p:txEl>
                                              <p:pRg st="2" end="2"/>
                                            </p:txEl>
                                          </p:spTgt>
                                        </p:tgtEl>
                                      </p:cBhvr>
                                    </p:animEffect>
                                  </p:childTnLst>
                                </p:cTn>
                              </p:par>
                              <p:par>
                                <p:cTn id="14" presetID="10" presetClass="entr" presetSubtype="0" fill="hold" nodeType="withEffect">
                                  <p:stCondLst>
                                    <p:cond delay="25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fade">
                                      <p:cBhvr>
                                        <p:cTn id="16" dur="250"/>
                                        <p:tgtEl>
                                          <p:spTgt spid="6">
                                            <p:txEl>
                                              <p:pRg st="3" end="3"/>
                                            </p:txEl>
                                          </p:spTgt>
                                        </p:tgtEl>
                                      </p:cBhvr>
                                    </p:animEffect>
                                  </p:childTnLst>
                                </p:cTn>
                              </p:par>
                              <p:par>
                                <p:cTn id="17" presetID="10" presetClass="entr" presetSubtype="0" fill="hold" nodeType="withEffect">
                                  <p:stCondLst>
                                    <p:cond delay="25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fade">
                                      <p:cBhvr>
                                        <p:cTn id="19" dur="250"/>
                                        <p:tgtEl>
                                          <p:spTgt spid="6">
                                            <p:txEl>
                                              <p:pRg st="4" end="4"/>
                                            </p:txEl>
                                          </p:spTgt>
                                        </p:tgtEl>
                                      </p:cBhvr>
                                    </p:animEffect>
                                  </p:childTnLst>
                                </p:cTn>
                              </p:par>
                              <p:par>
                                <p:cTn id="20" presetID="10" presetClass="entr" presetSubtype="0" fill="hold" nodeType="withEffect">
                                  <p:stCondLst>
                                    <p:cond delay="25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fade">
                                      <p:cBhvr>
                                        <p:cTn id="22" dur="250"/>
                                        <p:tgtEl>
                                          <p:spTgt spid="6">
                                            <p:txEl>
                                              <p:pRg st="6" end="6"/>
                                            </p:txEl>
                                          </p:spTgt>
                                        </p:tgtEl>
                                      </p:cBhvr>
                                    </p:animEffect>
                                  </p:childTnLst>
                                </p:cTn>
                              </p:par>
                              <p:par>
                                <p:cTn id="23" presetID="10" presetClass="entr" presetSubtype="0" fill="hold" nodeType="withEffect">
                                  <p:stCondLst>
                                    <p:cond delay="250"/>
                                  </p:stCondLst>
                                  <p:childTnLst>
                                    <p:set>
                                      <p:cBhvr>
                                        <p:cTn id="24" dur="1" fill="hold">
                                          <p:stCondLst>
                                            <p:cond delay="0"/>
                                          </p:stCondLst>
                                        </p:cTn>
                                        <p:tgtEl>
                                          <p:spTgt spid="6">
                                            <p:txEl>
                                              <p:pRg st="7" end="7"/>
                                            </p:txEl>
                                          </p:spTgt>
                                        </p:tgtEl>
                                        <p:attrNameLst>
                                          <p:attrName>style.visibility</p:attrName>
                                        </p:attrNameLst>
                                      </p:cBhvr>
                                      <p:to>
                                        <p:strVal val="visible"/>
                                      </p:to>
                                    </p:set>
                                    <p:animEffect transition="in" filter="fade">
                                      <p:cBhvr>
                                        <p:cTn id="25" dur="250"/>
                                        <p:tgtEl>
                                          <p:spTgt spid="6">
                                            <p:txEl>
                                              <p:pRg st="7" end="7"/>
                                            </p:txEl>
                                          </p:spTgt>
                                        </p:tgtEl>
                                      </p:cBhvr>
                                    </p:animEffect>
                                  </p:childTnLst>
                                </p:cTn>
                              </p:par>
                              <p:par>
                                <p:cTn id="26" presetID="21" presetClass="emph" presetSubtype="0" repeatCount="indefinite" fill="hold" nodeType="withEffect">
                                  <p:stCondLst>
                                    <p:cond delay="0"/>
                                  </p:stCondLst>
                                  <p:endCondLst>
                                    <p:cond evt="onNext" delay="0">
                                      <p:tgtEl>
                                        <p:sldTgt/>
                                      </p:tgtEl>
                                    </p:cond>
                                  </p:endCondLst>
                                  <p:iterate type="lt">
                                    <p:tmPct val="1000"/>
                                  </p:iterate>
                                  <p:childTnLst>
                                    <p:animClr clrSpc="hsl" dir="cw">
                                      <p:cBhvr override="childStyle">
                                        <p:cTn id="27" dur="500" fill="hold"/>
                                        <p:tgtEl>
                                          <p:spTgt spid="7">
                                            <p:txEl>
                                              <p:pRg st="0" end="0"/>
                                            </p:txEl>
                                          </p:spTgt>
                                        </p:tgtEl>
                                        <p:attrNameLst>
                                          <p:attrName>style.color</p:attrName>
                                        </p:attrNameLst>
                                      </p:cBhvr>
                                      <p:by>
                                        <p:hsl h="7200000" s="0" l="0"/>
                                      </p:by>
                                    </p:animClr>
                                    <p:animClr clrSpc="hsl" dir="cw">
                                      <p:cBhvr>
                                        <p:cTn id="28" dur="500" fill="hold"/>
                                        <p:tgtEl>
                                          <p:spTgt spid="7">
                                            <p:txEl>
                                              <p:pRg st="0" end="0"/>
                                            </p:txEl>
                                          </p:spTgt>
                                        </p:tgtEl>
                                        <p:attrNameLst>
                                          <p:attrName>fillcolor</p:attrName>
                                        </p:attrNameLst>
                                      </p:cBhvr>
                                      <p:by>
                                        <p:hsl h="7200000" s="0" l="0"/>
                                      </p:by>
                                    </p:animClr>
                                    <p:animClr clrSpc="hsl" dir="cw">
                                      <p:cBhvr>
                                        <p:cTn id="29" dur="500" fill="hold"/>
                                        <p:tgtEl>
                                          <p:spTgt spid="7">
                                            <p:txEl>
                                              <p:pRg st="0" end="0"/>
                                            </p:txEl>
                                          </p:spTgt>
                                        </p:tgtEl>
                                        <p:attrNameLst>
                                          <p:attrName>stroke.color</p:attrName>
                                        </p:attrNameLst>
                                      </p:cBhvr>
                                      <p:by>
                                        <p:hsl h="7200000" s="0" l="0"/>
                                      </p:by>
                                    </p:animClr>
                                    <p:set>
                                      <p:cBhvr>
                                        <p:cTn id="30" dur="500" fill="hold"/>
                                        <p:tgtEl>
                                          <p:spTgt spid="7">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3"/>
          <a:srcRect l="21518" r="22554" b="16192"/>
          <a:stretch/>
        </p:blipFill>
        <p:spPr>
          <a:xfrm>
            <a:off x="616114" y="1802624"/>
            <a:ext cx="5382594" cy="4335360"/>
          </a:xfrm>
          <a:prstGeom prst="rect">
            <a:avLst/>
          </a:prstGeom>
        </p:spPr>
      </p:pic>
      <p:sp>
        <p:nvSpPr>
          <p:cNvPr id="3" name="Title 2"/>
          <p:cNvSpPr>
            <a:spLocks noGrp="1"/>
          </p:cNvSpPr>
          <p:nvPr>
            <p:ph type="title" idx="4294967295"/>
          </p:nvPr>
        </p:nvSpPr>
        <p:spPr>
          <a:xfrm>
            <a:off x="0" y="460375"/>
            <a:ext cx="9405938" cy="655638"/>
          </a:xfrm>
        </p:spPr>
        <p:txBody>
          <a:bodyPr/>
          <a:lstStyle/>
          <a:p>
            <a:pPr algn="ctr"/>
            <a:r>
              <a:rPr lang="en-US" sz="4000" b="1" dirty="0"/>
              <a:t>E*Value Login</a:t>
            </a:r>
          </a:p>
        </p:txBody>
      </p:sp>
      <p:sp>
        <p:nvSpPr>
          <p:cNvPr id="7" name="Rectangular Callout 6"/>
          <p:cNvSpPr/>
          <p:nvPr/>
        </p:nvSpPr>
        <p:spPr>
          <a:xfrm>
            <a:off x="7146164" y="723498"/>
            <a:ext cx="2086651" cy="1311008"/>
          </a:xfrm>
          <a:prstGeom prst="wedgeRectCallout">
            <a:avLst>
              <a:gd name="adj1" fmla="val -226985"/>
              <a:gd name="adj2" fmla="val 20504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Enter your user name (this </a:t>
            </a:r>
            <a:r>
              <a:rPr lang="en-US" u="sng" dirty="0"/>
              <a:t>IS NOT </a:t>
            </a:r>
            <a:r>
              <a:rPr lang="en-US" dirty="0"/>
              <a:t>case sensitive)</a:t>
            </a:r>
          </a:p>
        </p:txBody>
      </p:sp>
      <p:sp>
        <p:nvSpPr>
          <p:cNvPr id="8" name="TextBox 7">
            <a:hlinkClick r:id="rId4" action="ppaction://hlinksldjump"/>
          </p:cNvPr>
          <p:cNvSpPr txBox="1"/>
          <p:nvPr/>
        </p:nvSpPr>
        <p:spPr>
          <a:xfrm>
            <a:off x="9601200" y="6351814"/>
            <a:ext cx="1741182" cy="369332"/>
          </a:xfrm>
          <a:prstGeom prst="rect">
            <a:avLst/>
          </a:prstGeom>
          <a:noFill/>
        </p:spPr>
        <p:txBody>
          <a:bodyPr wrap="none" rtlCol="0">
            <a:spAutoFit/>
          </a:bodyPr>
          <a:lstStyle/>
          <a:p>
            <a:r>
              <a:rPr lang="en-US" dirty="0"/>
              <a:t>Back to Menu</a:t>
            </a:r>
          </a:p>
        </p:txBody>
      </p:sp>
      <p:sp>
        <p:nvSpPr>
          <p:cNvPr id="11" name="Rectangular Callout 10"/>
          <p:cNvSpPr/>
          <p:nvPr/>
        </p:nvSpPr>
        <p:spPr>
          <a:xfrm>
            <a:off x="6372229" y="4459552"/>
            <a:ext cx="2434728" cy="428367"/>
          </a:xfrm>
          <a:prstGeom prst="wedgeRectCallout">
            <a:avLst>
              <a:gd name="adj1" fmla="val -148092"/>
              <a:gd name="adj2" fmla="val 13216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Click “Login”</a:t>
            </a:r>
          </a:p>
        </p:txBody>
      </p:sp>
      <p:sp>
        <p:nvSpPr>
          <p:cNvPr id="12" name="Rectangular Callout 11"/>
          <p:cNvSpPr/>
          <p:nvPr/>
        </p:nvSpPr>
        <p:spPr>
          <a:xfrm>
            <a:off x="7488896" y="2193447"/>
            <a:ext cx="2636122" cy="998097"/>
          </a:xfrm>
          <a:prstGeom prst="wedgeRectCallout">
            <a:avLst>
              <a:gd name="adj1" fmla="val -206424"/>
              <a:gd name="adj2" fmla="val 16954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Enter your and password (your password </a:t>
            </a:r>
            <a:r>
              <a:rPr lang="en-US" u="sng" dirty="0"/>
              <a:t>IS</a:t>
            </a:r>
            <a:r>
              <a:rPr lang="en-US" dirty="0"/>
              <a:t> case sensitive)</a:t>
            </a:r>
          </a:p>
        </p:txBody>
      </p:sp>
      <p:sp>
        <p:nvSpPr>
          <p:cNvPr id="14" name="Rectangular Callout 13"/>
          <p:cNvSpPr/>
          <p:nvPr/>
        </p:nvSpPr>
        <p:spPr>
          <a:xfrm>
            <a:off x="7589593" y="3362074"/>
            <a:ext cx="2434728" cy="752444"/>
          </a:xfrm>
          <a:prstGeom prst="wedgeRectCallout">
            <a:avLst>
              <a:gd name="adj1" fmla="val -202323"/>
              <a:gd name="adj2" fmla="val 14893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An Institution Code </a:t>
            </a:r>
            <a:r>
              <a:rPr lang="en-US" u="sng" dirty="0"/>
              <a:t>IS</a:t>
            </a:r>
            <a:r>
              <a:rPr lang="en-US" dirty="0"/>
              <a:t> </a:t>
            </a:r>
            <a:r>
              <a:rPr lang="en-US" u="sng" dirty="0"/>
              <a:t>NOT</a:t>
            </a:r>
            <a:r>
              <a:rPr lang="en-US" dirty="0"/>
              <a:t> required.</a:t>
            </a:r>
          </a:p>
        </p:txBody>
      </p:sp>
      <p:sp>
        <p:nvSpPr>
          <p:cNvPr id="15" name="Rectangular Callout 14"/>
          <p:cNvSpPr/>
          <p:nvPr/>
        </p:nvSpPr>
        <p:spPr>
          <a:xfrm>
            <a:off x="9085952" y="4459552"/>
            <a:ext cx="2533176" cy="1240283"/>
          </a:xfrm>
          <a:prstGeom prst="wedgeRectCallout">
            <a:avLst>
              <a:gd name="adj1" fmla="val -211639"/>
              <a:gd name="adj2" fmla="val 6668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Click here to retrieve EITHER your user name or password (or both) if you’ve forgotten them.</a:t>
            </a:r>
          </a:p>
        </p:txBody>
      </p:sp>
      <p:sp>
        <p:nvSpPr>
          <p:cNvPr id="2" name="Date Placeholder 1"/>
          <p:cNvSpPr>
            <a:spLocks noGrp="1"/>
          </p:cNvSpPr>
          <p:nvPr>
            <p:ph type="dt" sz="half" idx="10"/>
          </p:nvPr>
        </p:nvSpPr>
        <p:spPr/>
        <p:txBody>
          <a:bodyPr/>
          <a:lstStyle/>
          <a:p>
            <a:r>
              <a:rPr lang="en-US"/>
              <a:t>08/10/2017</a:t>
            </a:r>
            <a:endParaRPr lang="en-US" dirty="0"/>
          </a:p>
        </p:txBody>
      </p:sp>
      <p:sp>
        <p:nvSpPr>
          <p:cNvPr id="4" name="Slide Number Placeholder 3"/>
          <p:cNvSpPr>
            <a:spLocks noGrp="1"/>
          </p:cNvSpPr>
          <p:nvPr>
            <p:ph type="sldNum" sz="quarter" idx="12"/>
          </p:nvPr>
        </p:nvSpPr>
        <p:spPr/>
        <p:txBody>
          <a:bodyPr/>
          <a:lstStyle/>
          <a:p>
            <a:fld id="{D57F1E4F-1CFF-5643-939E-02111984F565}" type="slidenum">
              <a:rPr lang="en-US" smtClean="0"/>
              <a:t>9</a:t>
            </a:fld>
            <a:endParaRPr lang="en-US" dirty="0"/>
          </a:p>
        </p:txBody>
      </p:sp>
      <p:sp>
        <p:nvSpPr>
          <p:cNvPr id="16" name="Rectangle 15"/>
          <p:cNvSpPr/>
          <p:nvPr/>
        </p:nvSpPr>
        <p:spPr>
          <a:xfrm>
            <a:off x="3194595" y="6198358"/>
            <a:ext cx="5802807" cy="369332"/>
          </a:xfrm>
          <a:prstGeom prst="rect">
            <a:avLst/>
          </a:prstGeom>
        </p:spPr>
        <p:txBody>
          <a:bodyPr wrap="none">
            <a:spAutoFit/>
          </a:bodyPr>
          <a:lstStyle/>
          <a:p>
            <a:r>
              <a:rPr lang="en-US" dirty="0">
                <a:solidFill>
                  <a:srgbClr val="FFFF00"/>
                </a:solidFill>
              </a:rPr>
              <a:t>(Click to advance to next slide throughout this presentation)</a:t>
            </a:r>
          </a:p>
        </p:txBody>
      </p:sp>
      <p:sp>
        <p:nvSpPr>
          <p:cNvPr id="17" name="TextBox 16"/>
          <p:cNvSpPr txBox="1"/>
          <p:nvPr/>
        </p:nvSpPr>
        <p:spPr>
          <a:xfrm>
            <a:off x="883403" y="1240133"/>
            <a:ext cx="5906529" cy="646331"/>
          </a:xfrm>
          <a:prstGeom prst="rect">
            <a:avLst/>
          </a:prstGeom>
          <a:noFill/>
        </p:spPr>
        <p:txBody>
          <a:bodyPr wrap="square" rtlCol="0">
            <a:spAutoFit/>
          </a:bodyPr>
          <a:lstStyle/>
          <a:p>
            <a:r>
              <a:rPr lang="en-US" dirty="0"/>
              <a:t>Go to:  </a:t>
            </a:r>
            <a:r>
              <a:rPr lang="en-US" dirty="0">
                <a:hlinkClick r:id="rId5"/>
              </a:rPr>
              <a:t>https://www.e-value.net/login.cfm</a:t>
            </a:r>
            <a:endParaRPr lang="en-US" dirty="0"/>
          </a:p>
          <a:p>
            <a:endParaRPr lang="en-US" dirty="0"/>
          </a:p>
        </p:txBody>
      </p:sp>
    </p:spTree>
    <p:extLst>
      <p:ext uri="{BB962C8B-B14F-4D97-AF65-F5344CB8AC3E}">
        <p14:creationId xmlns:p14="http://schemas.microsoft.com/office/powerpoint/2010/main" val="219253275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grpId="0" nodeType="withEffect">
                                  <p:stCondLst>
                                    <p:cond delay="0"/>
                                  </p:stCondLst>
                                  <p:iterate type="lt">
                                    <p:tmPct val="4000"/>
                                  </p:iterate>
                                  <p:childTnLst>
                                    <p:set>
                                      <p:cBhvr override="childStyle">
                                        <p:cTn id="6" dur="250" fill="hold"/>
                                        <p:tgtEl>
                                          <p:spTgt spid="7"/>
                                        </p:tgtEl>
                                        <p:attrNameLst>
                                          <p:attrName>style.textDecorationUnderline</p:attrName>
                                        </p:attrNameLst>
                                      </p:cBhvr>
                                      <p:to>
                                        <p:strVal val="true"/>
                                      </p:to>
                                    </p:set>
                                  </p:childTnLst>
                                </p:cTn>
                              </p:par>
                              <p:par>
                                <p:cTn id="7" presetID="32" presetClass="emph" presetSubtype="0" fill="hold" grpId="0" nodeType="withEffect">
                                  <p:stCondLst>
                                    <p:cond delay="0"/>
                                  </p:stCondLst>
                                  <p:childTnLst>
                                    <p:animRot by="120000">
                                      <p:cBhvr>
                                        <p:cTn id="8" dur="25" fill="hold">
                                          <p:stCondLst>
                                            <p:cond delay="0"/>
                                          </p:stCondLst>
                                        </p:cTn>
                                        <p:tgtEl>
                                          <p:spTgt spid="11"/>
                                        </p:tgtEl>
                                        <p:attrNameLst>
                                          <p:attrName>r</p:attrName>
                                        </p:attrNameLst>
                                      </p:cBhvr>
                                    </p:animRot>
                                    <p:animRot by="-240000">
                                      <p:cBhvr>
                                        <p:cTn id="9" dur="50" fill="hold">
                                          <p:stCondLst>
                                            <p:cond delay="50"/>
                                          </p:stCondLst>
                                        </p:cTn>
                                        <p:tgtEl>
                                          <p:spTgt spid="11"/>
                                        </p:tgtEl>
                                        <p:attrNameLst>
                                          <p:attrName>r</p:attrName>
                                        </p:attrNameLst>
                                      </p:cBhvr>
                                    </p:animRot>
                                    <p:animRot by="240000">
                                      <p:cBhvr>
                                        <p:cTn id="10" dur="50" fill="hold">
                                          <p:stCondLst>
                                            <p:cond delay="100"/>
                                          </p:stCondLst>
                                        </p:cTn>
                                        <p:tgtEl>
                                          <p:spTgt spid="11"/>
                                        </p:tgtEl>
                                        <p:attrNameLst>
                                          <p:attrName>r</p:attrName>
                                        </p:attrNameLst>
                                      </p:cBhvr>
                                    </p:animRot>
                                    <p:animRot by="-240000">
                                      <p:cBhvr>
                                        <p:cTn id="11" dur="50" fill="hold">
                                          <p:stCondLst>
                                            <p:cond delay="150"/>
                                          </p:stCondLst>
                                        </p:cTn>
                                        <p:tgtEl>
                                          <p:spTgt spid="11"/>
                                        </p:tgtEl>
                                        <p:attrNameLst>
                                          <p:attrName>r</p:attrName>
                                        </p:attrNameLst>
                                      </p:cBhvr>
                                    </p:animRot>
                                    <p:animRot by="120000">
                                      <p:cBhvr>
                                        <p:cTn id="12" dur="50" fill="hold">
                                          <p:stCondLst>
                                            <p:cond delay="200"/>
                                          </p:stCondLst>
                                        </p:cTn>
                                        <p:tgtEl>
                                          <p:spTgt spid="11"/>
                                        </p:tgtEl>
                                        <p:attrNameLst>
                                          <p:attrName>r</p:attrName>
                                        </p:attrNameLst>
                                      </p:cBhvr>
                                    </p:animRot>
                                  </p:childTnLst>
                                </p:cTn>
                              </p:par>
                              <p:par>
                                <p:cTn id="13" presetID="18" presetClass="emph" presetSubtype="0" fill="hold" grpId="0" nodeType="withEffect">
                                  <p:stCondLst>
                                    <p:cond delay="0"/>
                                  </p:stCondLst>
                                  <p:iterate type="lt">
                                    <p:tmPct val="4000"/>
                                  </p:iterate>
                                  <p:childTnLst>
                                    <p:set>
                                      <p:cBhvr override="childStyle">
                                        <p:cTn id="14" dur="250" fill="hold"/>
                                        <p:tgtEl>
                                          <p:spTgt spid="12"/>
                                        </p:tgtEl>
                                        <p:attrNameLst>
                                          <p:attrName>style.textDecorationUnderline</p:attrName>
                                        </p:attrNameLst>
                                      </p:cBhvr>
                                      <p:to>
                                        <p:strVal val="true"/>
                                      </p:to>
                                    </p:set>
                                  </p:childTnLst>
                                </p:cTn>
                              </p:par>
                              <p:par>
                                <p:cTn id="15" presetID="18" presetClass="emph" presetSubtype="0" fill="hold" grpId="0" nodeType="withEffect">
                                  <p:stCondLst>
                                    <p:cond delay="0"/>
                                  </p:stCondLst>
                                  <p:iterate type="lt">
                                    <p:tmPct val="4000"/>
                                  </p:iterate>
                                  <p:childTnLst>
                                    <p:set>
                                      <p:cBhvr override="childStyle">
                                        <p:cTn id="16" dur="250" fill="hold"/>
                                        <p:tgtEl>
                                          <p:spTgt spid="14"/>
                                        </p:tgtEl>
                                        <p:attrNameLst>
                                          <p:attrName>style.textDecorationUnderline</p:attrName>
                                        </p:attrNameLst>
                                      </p:cBhvr>
                                      <p:to>
                                        <p:strVal val="true"/>
                                      </p:to>
                                    </p:set>
                                  </p:childTnLst>
                                </p:cTn>
                              </p:par>
                              <p:par>
                                <p:cTn id="17" presetID="18" presetClass="emph" presetSubtype="0" fill="hold" grpId="0" nodeType="withEffect">
                                  <p:stCondLst>
                                    <p:cond delay="0"/>
                                  </p:stCondLst>
                                  <p:iterate type="lt">
                                    <p:tmPct val="4000"/>
                                  </p:iterate>
                                  <p:childTnLst>
                                    <p:set>
                                      <p:cBhvr override="childStyle">
                                        <p:cTn id="18" dur="250" fill="hold"/>
                                        <p:tgtEl>
                                          <p:spTgt spid="15"/>
                                        </p:tgtEl>
                                        <p:attrNameLst>
                                          <p:attrName>style.textDecorationUnderline</p:attrName>
                                        </p:attrNameLst>
                                      </p:cBhvr>
                                      <p:to>
                                        <p:strVal val="true"/>
                                      </p:to>
                                    </p:set>
                                  </p:childTnLst>
                                </p:cTn>
                              </p:par>
                              <p:par>
                                <p:cTn id="19" presetID="21" presetClass="emph" presetSubtype="0" repeatCount="indefinite" fill="hold" nodeType="withEffect">
                                  <p:stCondLst>
                                    <p:cond delay="0"/>
                                  </p:stCondLst>
                                  <p:endCondLst>
                                    <p:cond evt="onNext" delay="0">
                                      <p:tgtEl>
                                        <p:sldTgt/>
                                      </p:tgtEl>
                                    </p:cond>
                                  </p:endCondLst>
                                  <p:iterate type="lt">
                                    <p:tmPct val="1000"/>
                                  </p:iterate>
                                  <p:childTnLst>
                                    <p:animClr clrSpc="hsl" dir="cw">
                                      <p:cBhvr override="childStyle">
                                        <p:cTn id="20" dur="500" fill="hold"/>
                                        <p:tgtEl>
                                          <p:spTgt spid="16">
                                            <p:txEl>
                                              <p:pRg st="0" end="0"/>
                                            </p:txEl>
                                          </p:spTgt>
                                        </p:tgtEl>
                                        <p:attrNameLst>
                                          <p:attrName>style.color</p:attrName>
                                        </p:attrNameLst>
                                      </p:cBhvr>
                                      <p:by>
                                        <p:hsl h="7200000" s="0" l="0"/>
                                      </p:by>
                                    </p:animClr>
                                    <p:animClr clrSpc="hsl" dir="cw">
                                      <p:cBhvr>
                                        <p:cTn id="21" dur="500" fill="hold"/>
                                        <p:tgtEl>
                                          <p:spTgt spid="16">
                                            <p:txEl>
                                              <p:pRg st="0" end="0"/>
                                            </p:txEl>
                                          </p:spTgt>
                                        </p:tgtEl>
                                        <p:attrNameLst>
                                          <p:attrName>fillcolor</p:attrName>
                                        </p:attrNameLst>
                                      </p:cBhvr>
                                      <p:by>
                                        <p:hsl h="7200000" s="0" l="0"/>
                                      </p:by>
                                    </p:animClr>
                                    <p:animClr clrSpc="hsl" dir="cw">
                                      <p:cBhvr>
                                        <p:cTn id="22" dur="500" fill="hold"/>
                                        <p:tgtEl>
                                          <p:spTgt spid="16">
                                            <p:txEl>
                                              <p:pRg st="0" end="0"/>
                                            </p:txEl>
                                          </p:spTgt>
                                        </p:tgtEl>
                                        <p:attrNameLst>
                                          <p:attrName>stroke.color</p:attrName>
                                        </p:attrNameLst>
                                      </p:cBhvr>
                                      <p:by>
                                        <p:hsl h="7200000" s="0" l="0"/>
                                      </p:by>
                                    </p:animClr>
                                    <p:set>
                                      <p:cBhvr>
                                        <p:cTn id="23" dur="500" fill="hold"/>
                                        <p:tgtEl>
                                          <p:spTgt spid="16">
                                            <p:txEl>
                                              <p:pRg st="0" end="0"/>
                                            </p:txEl>
                                          </p:spTgt>
                                        </p:tgtEl>
                                        <p:attrNameLst>
                                          <p:attrName>fill.type</p:attrName>
                                        </p:attrNameLst>
                                      </p:cBhvr>
                                      <p:to>
                                        <p:strVal val="solid"/>
                                      </p:to>
                                    </p:set>
                                  </p:childTnLst>
                                </p:cTn>
                              </p:par>
                              <p:par>
                                <p:cTn id="24" presetID="21" presetClass="emph" presetSubtype="0" repeatCount="indefinite" fill="hold" nodeType="withEffect">
                                  <p:stCondLst>
                                    <p:cond delay="0"/>
                                  </p:stCondLst>
                                  <p:endCondLst>
                                    <p:cond evt="onNext" delay="0">
                                      <p:tgtEl>
                                        <p:sldTgt/>
                                      </p:tgtEl>
                                    </p:cond>
                                  </p:endCondLst>
                                  <p:iterate type="lt">
                                    <p:tmPct val="1000"/>
                                  </p:iterate>
                                  <p:childTnLst>
                                    <p:animClr clrSpc="hsl" dir="cw">
                                      <p:cBhvr override="childStyle">
                                        <p:cTn id="25" dur="500" fill="hold"/>
                                        <p:tgtEl>
                                          <p:spTgt spid="17">
                                            <p:txEl>
                                              <p:pRg st="0" end="0"/>
                                            </p:txEl>
                                          </p:spTgt>
                                        </p:tgtEl>
                                        <p:attrNameLst>
                                          <p:attrName>style.color</p:attrName>
                                        </p:attrNameLst>
                                      </p:cBhvr>
                                      <p:by>
                                        <p:hsl h="7200000" s="0" l="0"/>
                                      </p:by>
                                    </p:animClr>
                                    <p:animClr clrSpc="hsl" dir="cw">
                                      <p:cBhvr>
                                        <p:cTn id="26" dur="500" fill="hold"/>
                                        <p:tgtEl>
                                          <p:spTgt spid="17">
                                            <p:txEl>
                                              <p:pRg st="0" end="0"/>
                                            </p:txEl>
                                          </p:spTgt>
                                        </p:tgtEl>
                                        <p:attrNameLst>
                                          <p:attrName>fillcolor</p:attrName>
                                        </p:attrNameLst>
                                      </p:cBhvr>
                                      <p:by>
                                        <p:hsl h="7200000" s="0" l="0"/>
                                      </p:by>
                                    </p:animClr>
                                    <p:animClr clrSpc="hsl" dir="cw">
                                      <p:cBhvr>
                                        <p:cTn id="27" dur="500" fill="hold"/>
                                        <p:tgtEl>
                                          <p:spTgt spid="17">
                                            <p:txEl>
                                              <p:pRg st="0" end="0"/>
                                            </p:txEl>
                                          </p:spTgt>
                                        </p:tgtEl>
                                        <p:attrNameLst>
                                          <p:attrName>stroke.color</p:attrName>
                                        </p:attrNameLst>
                                      </p:cBhvr>
                                      <p:by>
                                        <p:hsl h="7200000" s="0" l="0"/>
                                      </p:by>
                                    </p:animClr>
                                    <p:set>
                                      <p:cBhvr>
                                        <p:cTn id="28" dur="500" fill="hold"/>
                                        <p:tgtEl>
                                          <p:spTgt spid="17">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2" grpId="0" animBg="1"/>
      <p:bldP spid="14" grpId="0" animBg="1"/>
      <p:bldP spid="15"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raining">
  <a:themeElements>
    <a:clrScheme name="Custom 3">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D9C1D9"/>
      </a:hlink>
      <a:folHlink>
        <a:srgbClr val="DBE6EB"/>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Training" id="{1B09E61F-5FD6-43C0-A0B6-7E8CA82FAE0E}" vid="{4CCDE278-2867-4674-B70F-320F278E2C9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F91B14840660E4FA003A8E1D98EFBD9" ma:contentTypeVersion="12" ma:contentTypeDescription="Create a new document." ma:contentTypeScope="" ma:versionID="b91b197c83fa99b7c2367b2da9d6dd50">
  <xsd:schema xmlns:xsd="http://www.w3.org/2001/XMLSchema" xmlns:xs="http://www.w3.org/2001/XMLSchema" xmlns:p="http://schemas.microsoft.com/office/2006/metadata/properties" xmlns:ns2="4039a2fd-155c-4a8d-a2fa-c33cbf42aefa" xmlns:ns3="de821342-d363-41ce-bbc9-4aeff82ed1fc" targetNamespace="http://schemas.microsoft.com/office/2006/metadata/properties" ma:root="true" ma:fieldsID="aa91631b893ec96aa7e0e2f71a54c733" ns2:_="" ns3:_="">
    <xsd:import namespace="4039a2fd-155c-4a8d-a2fa-c33cbf42aefa"/>
    <xsd:import namespace="de821342-d363-41ce-bbc9-4aeff82ed1f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39a2fd-155c-4a8d-a2fa-c33cbf42aef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e821342-d363-41ce-bbc9-4aeff82ed1fc"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F1E731C-93B6-4808-AA7B-4E2BF883EF10}">
  <ds:schemaRefs>
    <ds:schemaRef ds:uri="http://schemas.microsoft.com/sharepoint/v3/contenttype/forms"/>
  </ds:schemaRefs>
</ds:datastoreItem>
</file>

<file path=customXml/itemProps2.xml><?xml version="1.0" encoding="utf-8"?>
<ds:datastoreItem xmlns:ds="http://schemas.openxmlformats.org/officeDocument/2006/customXml" ds:itemID="{35842A41-319A-44B8-BA56-68159B6999EB}">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635E3E7E-2D5A-475E-8C34-BC65D657B9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039a2fd-155c-4a8d-a2fa-c33cbf42aefa"/>
    <ds:schemaRef ds:uri="de821342-d363-41ce-bbc9-4aeff82ed1f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1855</TotalTime>
  <Words>2569</Words>
  <Application>Microsoft Office PowerPoint</Application>
  <PresentationFormat>Widescreen</PresentationFormat>
  <Paragraphs>305</Paragraphs>
  <Slides>27</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Century Gothic</vt:lpstr>
      <vt:lpstr>Wingdings</vt:lpstr>
      <vt:lpstr>Wingdings 3</vt:lpstr>
      <vt:lpstr>Training</vt:lpstr>
      <vt:lpstr>Title Slide</vt:lpstr>
      <vt:lpstr>Topics In This Training</vt:lpstr>
      <vt:lpstr>WSU’s Information Systems</vt:lpstr>
      <vt:lpstr>Managing Your Email</vt:lpstr>
      <vt:lpstr>Forwarding your WSU Email Address to Your Current Personal Email – Step 1</vt:lpstr>
      <vt:lpstr>Forwarding your WSU Email address to your current personal Email – Step 2</vt:lpstr>
      <vt:lpstr>Forwarding your WSU Email Address to your current personal Email  Steps 3 and 4</vt:lpstr>
      <vt:lpstr>E*Value</vt:lpstr>
      <vt:lpstr>E*Value Login</vt:lpstr>
      <vt:lpstr>E*Value Login, continued</vt:lpstr>
      <vt:lpstr>PowerPoint Presentation</vt:lpstr>
      <vt:lpstr>Updating your Biographical Info, continued</vt:lpstr>
      <vt:lpstr>Your Passport</vt:lpstr>
      <vt:lpstr>Passport Requirements</vt:lpstr>
      <vt:lpstr>Passport Requirements, Continued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What’s Next?</vt:lpstr>
      <vt:lpstr>Help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dc:title>
  <dc:creator>Turner, Lynn M.</dc:creator>
  <cp:lastModifiedBy>Manfred, Gerry</cp:lastModifiedBy>
  <cp:revision>273</cp:revision>
  <dcterms:created xsi:type="dcterms:W3CDTF">2015-08-06T21:01:20Z</dcterms:created>
  <dcterms:modified xsi:type="dcterms:W3CDTF">2021-07-06T18:17:26Z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0x0101002F91B14840660E4FA003A8E1D98EFBD9</vt:lpwstr>
  </property>
</Properties>
</file>