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Lst>
  <p:notesMasterIdLst>
    <p:notesMasterId r:id="rId32"/>
  </p:notesMasterIdLst>
  <p:sldIdLst>
    <p:sldId id="256" r:id="rId5"/>
    <p:sldId id="258" r:id="rId6"/>
    <p:sldId id="291" r:id="rId7"/>
    <p:sldId id="257" r:id="rId8"/>
    <p:sldId id="292" r:id="rId9"/>
    <p:sldId id="293" r:id="rId10"/>
    <p:sldId id="294" r:id="rId11"/>
    <p:sldId id="316" r:id="rId12"/>
    <p:sldId id="319" r:id="rId13"/>
    <p:sldId id="296" r:id="rId14"/>
    <p:sldId id="304" r:id="rId15"/>
    <p:sldId id="302" r:id="rId16"/>
    <p:sldId id="317" r:id="rId17"/>
    <p:sldId id="315" r:id="rId18"/>
    <p:sldId id="305" r:id="rId19"/>
    <p:sldId id="313" r:id="rId20"/>
    <p:sldId id="308" r:id="rId21"/>
    <p:sldId id="307" r:id="rId22"/>
    <p:sldId id="310" r:id="rId23"/>
    <p:sldId id="311" r:id="rId24"/>
    <p:sldId id="318" r:id="rId25"/>
    <p:sldId id="295" r:id="rId26"/>
    <p:sldId id="322" r:id="rId27"/>
    <p:sldId id="321" r:id="rId28"/>
    <p:sldId id="263" r:id="rId29"/>
    <p:sldId id="283" r:id="rId30"/>
    <p:sldId id="323"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7638" autoAdjust="0"/>
    <p:restoredTop sz="86514" autoAdjust="0"/>
  </p:normalViewPr>
  <p:slideViewPr>
    <p:cSldViewPr snapToGrid="0">
      <p:cViewPr varScale="1">
        <p:scale>
          <a:sx n="84" d="100"/>
          <a:sy n="84" d="100"/>
        </p:scale>
        <p:origin x="318" y="78"/>
      </p:cViewPr>
      <p:guideLst>
        <p:guide orient="horz" pos="2160"/>
        <p:guide pos="3840"/>
      </p:guideLst>
    </p:cSldViewPr>
  </p:slideViewPr>
  <p:outlineViewPr>
    <p:cViewPr>
      <p:scale>
        <a:sx n="33" d="100"/>
        <a:sy n="33" d="100"/>
      </p:scale>
      <p:origin x="0" y="-633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22DCA96-1A8A-48BA-BECB-27D17A2AD6A7}" type="datetimeFigureOut">
              <a:rPr lang="en-US" smtClean="0"/>
              <a:t>7/6/2021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C03BFC2-BC6E-48C0-9AB0-75FB314EB14B}" type="slidenum">
              <a:rPr lang="en-US" smtClean="0"/>
              <a:t>‹#›</a:t>
            </a:fld>
            <a:endParaRPr lang="en-US"/>
          </a:p>
        </p:txBody>
      </p:sp>
    </p:spTree>
    <p:extLst>
      <p:ext uri="{BB962C8B-B14F-4D97-AF65-F5344CB8AC3E}">
        <p14:creationId xmlns:p14="http://schemas.microsoft.com/office/powerpoint/2010/main" val="253018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03BFC2-BC6E-48C0-9AB0-75FB314EB14B}" type="slidenum">
              <a:rPr lang="en-US" smtClean="0"/>
              <a:t>1</a:t>
            </a:fld>
            <a:endParaRPr lang="en-US"/>
          </a:p>
        </p:txBody>
      </p:sp>
    </p:spTree>
    <p:extLst>
      <p:ext uri="{BB962C8B-B14F-4D97-AF65-F5344CB8AC3E}">
        <p14:creationId xmlns:p14="http://schemas.microsoft.com/office/powerpoint/2010/main" val="238528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BFC2-BC6E-48C0-9AB0-75FB314EB14B}" type="slidenum">
              <a:rPr lang="en-US" smtClean="0"/>
              <a:t>10</a:t>
            </a:fld>
            <a:endParaRPr lang="en-US"/>
          </a:p>
        </p:txBody>
      </p:sp>
    </p:spTree>
    <p:extLst>
      <p:ext uri="{BB962C8B-B14F-4D97-AF65-F5344CB8AC3E}">
        <p14:creationId xmlns:p14="http://schemas.microsoft.com/office/powerpoint/2010/main" val="3351177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BFC2-BC6E-48C0-9AB0-75FB314EB14B}" type="slidenum">
              <a:rPr lang="en-US" smtClean="0"/>
              <a:t>11</a:t>
            </a:fld>
            <a:endParaRPr lang="en-US"/>
          </a:p>
        </p:txBody>
      </p:sp>
    </p:spTree>
    <p:extLst>
      <p:ext uri="{BB962C8B-B14F-4D97-AF65-F5344CB8AC3E}">
        <p14:creationId xmlns:p14="http://schemas.microsoft.com/office/powerpoint/2010/main" val="3351177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BFC2-BC6E-48C0-9AB0-75FB314EB14B}" type="slidenum">
              <a:rPr lang="en-US" smtClean="0"/>
              <a:t>12</a:t>
            </a:fld>
            <a:endParaRPr lang="en-US"/>
          </a:p>
        </p:txBody>
      </p:sp>
    </p:spTree>
    <p:extLst>
      <p:ext uri="{BB962C8B-B14F-4D97-AF65-F5344CB8AC3E}">
        <p14:creationId xmlns:p14="http://schemas.microsoft.com/office/powerpoint/2010/main" val="3351177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BFC2-BC6E-48C0-9AB0-75FB314EB14B}" type="slidenum">
              <a:rPr lang="en-US" smtClean="0"/>
              <a:t>13</a:t>
            </a:fld>
            <a:endParaRPr lang="en-US"/>
          </a:p>
        </p:txBody>
      </p:sp>
    </p:spTree>
    <p:extLst>
      <p:ext uri="{BB962C8B-B14F-4D97-AF65-F5344CB8AC3E}">
        <p14:creationId xmlns:p14="http://schemas.microsoft.com/office/powerpoint/2010/main" val="2434138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BFC2-BC6E-48C0-9AB0-75FB314EB14B}" type="slidenum">
              <a:rPr lang="en-US" smtClean="0"/>
              <a:t>14</a:t>
            </a:fld>
            <a:endParaRPr lang="en-US"/>
          </a:p>
        </p:txBody>
      </p:sp>
    </p:spTree>
    <p:extLst>
      <p:ext uri="{BB962C8B-B14F-4D97-AF65-F5344CB8AC3E}">
        <p14:creationId xmlns:p14="http://schemas.microsoft.com/office/powerpoint/2010/main" val="3351177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BFC2-BC6E-48C0-9AB0-75FB314EB14B}" type="slidenum">
              <a:rPr lang="en-US" smtClean="0"/>
              <a:t>15</a:t>
            </a:fld>
            <a:endParaRPr lang="en-US"/>
          </a:p>
        </p:txBody>
      </p:sp>
    </p:spTree>
    <p:extLst>
      <p:ext uri="{BB962C8B-B14F-4D97-AF65-F5344CB8AC3E}">
        <p14:creationId xmlns:p14="http://schemas.microsoft.com/office/powerpoint/2010/main" val="899517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BFC2-BC6E-48C0-9AB0-75FB314EB14B}" type="slidenum">
              <a:rPr lang="en-US" smtClean="0"/>
              <a:t>16</a:t>
            </a:fld>
            <a:endParaRPr lang="en-US"/>
          </a:p>
        </p:txBody>
      </p:sp>
    </p:spTree>
    <p:extLst>
      <p:ext uri="{BB962C8B-B14F-4D97-AF65-F5344CB8AC3E}">
        <p14:creationId xmlns:p14="http://schemas.microsoft.com/office/powerpoint/2010/main" val="899517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BFC2-BC6E-48C0-9AB0-75FB314EB14B}" type="slidenum">
              <a:rPr lang="en-US" smtClean="0"/>
              <a:t>17</a:t>
            </a:fld>
            <a:endParaRPr lang="en-US"/>
          </a:p>
        </p:txBody>
      </p:sp>
    </p:spTree>
    <p:extLst>
      <p:ext uri="{BB962C8B-B14F-4D97-AF65-F5344CB8AC3E}">
        <p14:creationId xmlns:p14="http://schemas.microsoft.com/office/powerpoint/2010/main" val="1042798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BFC2-BC6E-48C0-9AB0-75FB314EB14B}" type="slidenum">
              <a:rPr lang="en-US" smtClean="0"/>
              <a:t>18</a:t>
            </a:fld>
            <a:endParaRPr lang="en-US"/>
          </a:p>
        </p:txBody>
      </p:sp>
    </p:spTree>
    <p:extLst>
      <p:ext uri="{BB962C8B-B14F-4D97-AF65-F5344CB8AC3E}">
        <p14:creationId xmlns:p14="http://schemas.microsoft.com/office/powerpoint/2010/main" val="2162343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BFC2-BC6E-48C0-9AB0-75FB314EB14B}" type="slidenum">
              <a:rPr lang="en-US" smtClean="0"/>
              <a:t>19</a:t>
            </a:fld>
            <a:endParaRPr lang="en-US"/>
          </a:p>
        </p:txBody>
      </p:sp>
    </p:spTree>
    <p:extLst>
      <p:ext uri="{BB962C8B-B14F-4D97-AF65-F5344CB8AC3E}">
        <p14:creationId xmlns:p14="http://schemas.microsoft.com/office/powerpoint/2010/main" val="3876523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BFC2-BC6E-48C0-9AB0-75FB314EB14B}" type="slidenum">
              <a:rPr lang="en-US" smtClean="0"/>
              <a:t>2</a:t>
            </a:fld>
            <a:endParaRPr lang="en-US"/>
          </a:p>
        </p:txBody>
      </p:sp>
    </p:spTree>
    <p:extLst>
      <p:ext uri="{BB962C8B-B14F-4D97-AF65-F5344CB8AC3E}">
        <p14:creationId xmlns:p14="http://schemas.microsoft.com/office/powerpoint/2010/main" val="170558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BFC2-BC6E-48C0-9AB0-75FB314EB14B}" type="slidenum">
              <a:rPr lang="en-US" smtClean="0"/>
              <a:t>20</a:t>
            </a:fld>
            <a:endParaRPr lang="en-US"/>
          </a:p>
        </p:txBody>
      </p:sp>
    </p:spTree>
    <p:extLst>
      <p:ext uri="{BB962C8B-B14F-4D97-AF65-F5344CB8AC3E}">
        <p14:creationId xmlns:p14="http://schemas.microsoft.com/office/powerpoint/2010/main" val="412904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BFC2-BC6E-48C0-9AB0-75FB314EB14B}" type="slidenum">
              <a:rPr lang="en-US" smtClean="0"/>
              <a:t>21</a:t>
            </a:fld>
            <a:endParaRPr lang="en-US"/>
          </a:p>
        </p:txBody>
      </p:sp>
    </p:spTree>
    <p:extLst>
      <p:ext uri="{BB962C8B-B14F-4D97-AF65-F5344CB8AC3E}">
        <p14:creationId xmlns:p14="http://schemas.microsoft.com/office/powerpoint/2010/main" val="3308435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BFC2-BC6E-48C0-9AB0-75FB314EB14B}" type="slidenum">
              <a:rPr lang="en-US" smtClean="0"/>
              <a:t>22</a:t>
            </a:fld>
            <a:endParaRPr lang="en-US"/>
          </a:p>
        </p:txBody>
      </p:sp>
    </p:spTree>
    <p:extLst>
      <p:ext uri="{BB962C8B-B14F-4D97-AF65-F5344CB8AC3E}">
        <p14:creationId xmlns:p14="http://schemas.microsoft.com/office/powerpoint/2010/main" val="3351177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BFC2-BC6E-48C0-9AB0-75FB314EB14B}" type="slidenum">
              <a:rPr lang="en-US" smtClean="0"/>
              <a:t>23</a:t>
            </a:fld>
            <a:endParaRPr lang="en-US"/>
          </a:p>
        </p:txBody>
      </p:sp>
    </p:spTree>
    <p:extLst>
      <p:ext uri="{BB962C8B-B14F-4D97-AF65-F5344CB8AC3E}">
        <p14:creationId xmlns:p14="http://schemas.microsoft.com/office/powerpoint/2010/main" val="819246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BFC2-BC6E-48C0-9AB0-75FB314EB14B}" type="slidenum">
              <a:rPr lang="en-US" smtClean="0"/>
              <a:t>24</a:t>
            </a:fld>
            <a:endParaRPr lang="en-US"/>
          </a:p>
        </p:txBody>
      </p:sp>
    </p:spTree>
    <p:extLst>
      <p:ext uri="{BB962C8B-B14F-4D97-AF65-F5344CB8AC3E}">
        <p14:creationId xmlns:p14="http://schemas.microsoft.com/office/powerpoint/2010/main" val="1301457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BFC2-BC6E-48C0-9AB0-75FB314EB14B}" type="slidenum">
              <a:rPr lang="en-US" smtClean="0"/>
              <a:t>25</a:t>
            </a:fld>
            <a:endParaRPr lang="en-US"/>
          </a:p>
        </p:txBody>
      </p:sp>
    </p:spTree>
    <p:extLst>
      <p:ext uri="{BB962C8B-B14F-4D97-AF65-F5344CB8AC3E}">
        <p14:creationId xmlns:p14="http://schemas.microsoft.com/office/powerpoint/2010/main" val="2150510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BFC2-BC6E-48C0-9AB0-75FB314EB14B}" type="slidenum">
              <a:rPr lang="en-US" smtClean="0"/>
              <a:t>26</a:t>
            </a:fld>
            <a:endParaRPr lang="en-US"/>
          </a:p>
        </p:txBody>
      </p:sp>
    </p:spTree>
    <p:extLst>
      <p:ext uri="{BB962C8B-B14F-4D97-AF65-F5344CB8AC3E}">
        <p14:creationId xmlns:p14="http://schemas.microsoft.com/office/powerpoint/2010/main" val="4069228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BFC2-BC6E-48C0-9AB0-75FB314EB14B}" type="slidenum">
              <a:rPr lang="en-US" smtClean="0"/>
              <a:t>3</a:t>
            </a:fld>
            <a:endParaRPr lang="en-US"/>
          </a:p>
        </p:txBody>
      </p:sp>
    </p:spTree>
    <p:extLst>
      <p:ext uri="{BB962C8B-B14F-4D97-AF65-F5344CB8AC3E}">
        <p14:creationId xmlns:p14="http://schemas.microsoft.com/office/powerpoint/2010/main" val="1364287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BFC2-BC6E-48C0-9AB0-75FB314EB14B}" type="slidenum">
              <a:rPr lang="en-US" smtClean="0"/>
              <a:t>4</a:t>
            </a:fld>
            <a:endParaRPr lang="en-US"/>
          </a:p>
        </p:txBody>
      </p:sp>
    </p:spTree>
    <p:extLst>
      <p:ext uri="{BB962C8B-B14F-4D97-AF65-F5344CB8AC3E}">
        <p14:creationId xmlns:p14="http://schemas.microsoft.com/office/powerpoint/2010/main" val="3351177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BFC2-BC6E-48C0-9AB0-75FB314EB14B}" type="slidenum">
              <a:rPr lang="en-US" smtClean="0"/>
              <a:t>5</a:t>
            </a:fld>
            <a:endParaRPr lang="en-US"/>
          </a:p>
        </p:txBody>
      </p:sp>
    </p:spTree>
    <p:extLst>
      <p:ext uri="{BB962C8B-B14F-4D97-AF65-F5344CB8AC3E}">
        <p14:creationId xmlns:p14="http://schemas.microsoft.com/office/powerpoint/2010/main" val="3351177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BFC2-BC6E-48C0-9AB0-75FB314EB14B}" type="slidenum">
              <a:rPr lang="en-US" smtClean="0"/>
              <a:t>6</a:t>
            </a:fld>
            <a:endParaRPr lang="en-US"/>
          </a:p>
        </p:txBody>
      </p:sp>
    </p:spTree>
    <p:extLst>
      <p:ext uri="{BB962C8B-B14F-4D97-AF65-F5344CB8AC3E}">
        <p14:creationId xmlns:p14="http://schemas.microsoft.com/office/powerpoint/2010/main" val="3351177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BFC2-BC6E-48C0-9AB0-75FB314EB14B}" type="slidenum">
              <a:rPr lang="en-US" smtClean="0"/>
              <a:t>7</a:t>
            </a:fld>
            <a:endParaRPr lang="en-US"/>
          </a:p>
        </p:txBody>
      </p:sp>
    </p:spTree>
    <p:extLst>
      <p:ext uri="{BB962C8B-B14F-4D97-AF65-F5344CB8AC3E}">
        <p14:creationId xmlns:p14="http://schemas.microsoft.com/office/powerpoint/2010/main" val="3351177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BFC2-BC6E-48C0-9AB0-75FB314EB14B}" type="slidenum">
              <a:rPr lang="en-US" smtClean="0"/>
              <a:t>8</a:t>
            </a:fld>
            <a:endParaRPr lang="en-US"/>
          </a:p>
        </p:txBody>
      </p:sp>
    </p:spTree>
    <p:extLst>
      <p:ext uri="{BB962C8B-B14F-4D97-AF65-F5344CB8AC3E}">
        <p14:creationId xmlns:p14="http://schemas.microsoft.com/office/powerpoint/2010/main" val="3351177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3BFC2-BC6E-48C0-9AB0-75FB314EB14B}" type="slidenum">
              <a:rPr lang="en-US" smtClean="0"/>
              <a:t>9</a:t>
            </a:fld>
            <a:endParaRPr lang="en-US"/>
          </a:p>
        </p:txBody>
      </p:sp>
    </p:spTree>
    <p:extLst>
      <p:ext uri="{BB962C8B-B14F-4D97-AF65-F5344CB8AC3E}">
        <p14:creationId xmlns:p14="http://schemas.microsoft.com/office/powerpoint/2010/main" val="927307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08/10/2017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08/10/2017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08/10/2017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08/10/2017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08/10/2017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08/10/2017</a:t>
            </a:r>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08/10/2017</a:t>
            </a:r>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08/10/2017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08/10/2017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r>
              <a:rPr lang="en-US"/>
              <a:t>08/10/2017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08/10/2017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08/10/2017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08/10/2017</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08/10/2017</a:t>
            </a:r>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08/10/2017</a:t>
            </a:r>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08/10/2017</a:t>
            </a:r>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08/10/2017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08/10/2017</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ft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0.xml"/><Relationship Id="rId12" Type="http://schemas.openxmlformats.org/officeDocument/2006/relationships/slide" Target="slide21.xml"/><Relationship Id="rId17" Type="http://schemas.openxmlformats.org/officeDocument/2006/relationships/slide" Target="slide27.xml"/><Relationship Id="rId2" Type="http://schemas.openxmlformats.org/officeDocument/2006/relationships/notesSlide" Target="../notesSlides/notesSlide2.xml"/><Relationship Id="rId16" Type="http://schemas.openxmlformats.org/officeDocument/2006/relationships/slide" Target="slide26.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20.xml"/><Relationship Id="rId5" Type="http://schemas.openxmlformats.org/officeDocument/2006/relationships/slide" Target="slide5.xml"/><Relationship Id="rId15" Type="http://schemas.openxmlformats.org/officeDocument/2006/relationships/slide" Target="slide25.xml"/><Relationship Id="rId10" Type="http://schemas.openxmlformats.org/officeDocument/2006/relationships/slide" Target="slide17.xml"/><Relationship Id="rId4" Type="http://schemas.openxmlformats.org/officeDocument/2006/relationships/slide" Target="slide4.xml"/><Relationship Id="rId9" Type="http://schemas.openxmlformats.org/officeDocument/2006/relationships/slide" Target="slide15.xml"/><Relationship Id="rId14"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slide" Target="slide18.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cid:image001.png@01D30D05.DE3D6740" TargetMode="Externa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mailto:gerry.manfred@wsu.edu" TargetMode="External"/><Relationship Id="rId3" Type="http://schemas.openxmlformats.org/officeDocument/2006/relationships/hyperlink" Target="mailto:kelleyt@wsu.edu" TargetMode="External"/><Relationship Id="rId7" Type="http://schemas.openxmlformats.org/officeDocument/2006/relationships/hyperlink" Target="mailto:krista.walker@wsu.edu" TargetMode="External"/><Relationship Id="rId2" Type="http://schemas.openxmlformats.org/officeDocument/2006/relationships/slide" Target="slide2.xml"/><Relationship Id="rId1" Type="http://schemas.openxmlformats.org/officeDocument/2006/relationships/slideLayout" Target="../slideLayouts/slideLayout4.xml"/><Relationship Id="rId6" Type="http://schemas.openxmlformats.org/officeDocument/2006/relationships/hyperlink" Target="mailto:r.hatch-pirkl@wsu.edu" TargetMode="External"/><Relationship Id="rId5" Type="http://schemas.openxmlformats.org/officeDocument/2006/relationships/hyperlink" Target="mailto:bwbriggs@wsu.edu" TargetMode="External"/><Relationship Id="rId10" Type="http://schemas.openxmlformats.org/officeDocument/2006/relationships/hyperlink" Target="mailto:Anne.mason@wsu.edu" TargetMode="External"/><Relationship Id="rId4" Type="http://schemas.openxmlformats.org/officeDocument/2006/relationships/hyperlink" Target="file:///\\ouch\lynn.turner\Trainings\Final%20PowerPoint%20Shows\joanie.christian@wsu.edu" TargetMode="External"/><Relationship Id="rId9" Type="http://schemas.openxmlformats.org/officeDocument/2006/relationships/hyperlink" Target="mailto:dawn.depriest@wsu.edu"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www.e-value.net/login.cfm"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7292" y="5771089"/>
            <a:ext cx="9090837" cy="419751"/>
          </a:xfrm>
        </p:spPr>
        <p:txBody>
          <a:bodyPr/>
          <a:lstStyle/>
          <a:p>
            <a:pPr algn="ctr"/>
            <a:br>
              <a:rPr lang="en-US" sz="1800" dirty="0"/>
            </a:br>
            <a:r>
              <a:rPr lang="en-US" sz="1800" dirty="0">
                <a:solidFill>
                  <a:srgbClr val="FFC000"/>
                </a:solidFill>
              </a:rPr>
              <a:t>(Press F5 on your keyboard to view in Slideshow mode, press ESC to exit Slideshow mode)</a:t>
            </a:r>
            <a:br>
              <a:rPr lang="en-US" sz="1800" dirty="0">
                <a:solidFill>
                  <a:srgbClr val="FFC000"/>
                </a:solidFill>
              </a:rPr>
            </a:br>
            <a:br>
              <a:rPr lang="en-US" sz="2000" dirty="0"/>
            </a:br>
            <a:r>
              <a:rPr lang="en-US" sz="1600" dirty="0">
                <a:solidFill>
                  <a:srgbClr val="FF0000"/>
                </a:solidFill>
              </a:rPr>
              <a:t>(Click to advance to next slide throughout this presentation)</a:t>
            </a:r>
            <a:endParaRPr lang="en-US" sz="600" dirty="0">
              <a:solidFill>
                <a:srgbClr val="FF0000"/>
              </a:solidFill>
            </a:endParaRPr>
          </a:p>
        </p:txBody>
      </p:sp>
      <p:sp>
        <p:nvSpPr>
          <p:cNvPr id="3" name="Subtitle 2"/>
          <p:cNvSpPr>
            <a:spLocks noGrp="1"/>
          </p:cNvSpPr>
          <p:nvPr>
            <p:ph type="subTitle" idx="1"/>
          </p:nvPr>
        </p:nvSpPr>
        <p:spPr>
          <a:xfrm>
            <a:off x="1777826" y="822092"/>
            <a:ext cx="10107777" cy="766636"/>
          </a:xfrm>
        </p:spPr>
        <p:txBody>
          <a:bodyPr/>
          <a:lstStyle/>
          <a:p>
            <a:r>
              <a:rPr lang="en-US" dirty="0"/>
              <a:t>WASHINGTON STATE UNIVERSITY COLLEGE OF NURSING | </a:t>
            </a:r>
            <a:r>
              <a:rPr lang="en-US" dirty="0">
                <a:solidFill>
                  <a:schemeClr val="accent1">
                    <a:lumMod val="60000"/>
                    <a:lumOff val="40000"/>
                  </a:schemeClr>
                </a:solidFill>
              </a:rPr>
              <a:t>GRADUATE PROGRAMS</a:t>
            </a:r>
          </a:p>
          <a:p>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80604" y="607902"/>
            <a:ext cx="1314382" cy="1395408"/>
          </a:xfrm>
          <a:prstGeom prst="rect">
            <a:avLst/>
          </a:prstGeom>
          <a:noFill/>
          <a:ln>
            <a:noFill/>
          </a:ln>
        </p:spPr>
      </p:pic>
      <p:sp>
        <p:nvSpPr>
          <p:cNvPr id="5" name="Title 1"/>
          <p:cNvSpPr txBox="1">
            <a:spLocks/>
          </p:cNvSpPr>
          <p:nvPr/>
        </p:nvSpPr>
        <p:spPr>
          <a:xfrm>
            <a:off x="1261213" y="2253006"/>
            <a:ext cx="10035822" cy="2076789"/>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5000" dirty="0"/>
          </a:p>
          <a:p>
            <a:pPr algn="ctr"/>
            <a:r>
              <a:rPr lang="en-US" sz="6600" dirty="0"/>
              <a:t>E*Value Training for Faculty</a:t>
            </a:r>
          </a:p>
          <a:p>
            <a:pPr algn="ctr"/>
            <a:br>
              <a:rPr lang="en-US" sz="2400" dirty="0"/>
            </a:br>
            <a:endParaRPr lang="en-US" sz="2400" dirty="0"/>
          </a:p>
        </p:txBody>
      </p:sp>
    </p:spTree>
    <p:extLst>
      <p:ext uri="{BB962C8B-B14F-4D97-AF65-F5344CB8AC3E}">
        <p14:creationId xmlns:p14="http://schemas.microsoft.com/office/powerpoint/2010/main" val="9076689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6" dur="1000" fill="hold"/>
                                        <p:tgtEl>
                                          <p:spTgt spid="2"/>
                                        </p:tgtEl>
                                        <p:attrNameLst>
                                          <p:attrName>style.color</p:attrName>
                                        </p:attrNameLst>
                                      </p:cBhvr>
                                      <p:by>
                                        <p:hsl h="7200000" s="0" l="0"/>
                                      </p:by>
                                    </p:animClr>
                                    <p:animClr clrSpc="hsl" dir="cw">
                                      <p:cBhvr>
                                        <p:cTn id="7" dur="1000" fill="hold"/>
                                        <p:tgtEl>
                                          <p:spTgt spid="2"/>
                                        </p:tgtEl>
                                        <p:attrNameLst>
                                          <p:attrName>fillcolor</p:attrName>
                                        </p:attrNameLst>
                                      </p:cBhvr>
                                      <p:by>
                                        <p:hsl h="7200000" s="0" l="0"/>
                                      </p:by>
                                    </p:animClr>
                                    <p:animClr clrSpc="hsl" dir="cw">
                                      <p:cBhvr>
                                        <p:cTn id="8" dur="1000" fill="hold"/>
                                        <p:tgtEl>
                                          <p:spTgt spid="2"/>
                                        </p:tgtEl>
                                        <p:attrNameLst>
                                          <p:attrName>stroke.color</p:attrName>
                                        </p:attrNameLst>
                                      </p:cBhvr>
                                      <p:by>
                                        <p:hsl h="7200000" s="0" l="0"/>
                                      </p:by>
                                    </p:animClr>
                                    <p:set>
                                      <p:cBhvr>
                                        <p:cTn id="9" dur="1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22" y="443597"/>
            <a:ext cx="9868438" cy="894819"/>
          </a:xfrm>
        </p:spPr>
        <p:txBody>
          <a:bodyPr/>
          <a:lstStyle/>
          <a:p>
            <a:pPr lvl="0"/>
            <a:r>
              <a:rPr lang="en-US" sz="4800" b="1" dirty="0">
                <a:solidFill>
                  <a:schemeClr val="accent1">
                    <a:lumMod val="60000"/>
                    <a:lumOff val="40000"/>
                  </a:schemeClr>
                </a:solidFill>
              </a:rPr>
              <a:t>Case Logs</a:t>
            </a:r>
          </a:p>
        </p:txBody>
      </p:sp>
      <p:sp>
        <p:nvSpPr>
          <p:cNvPr id="3" name="Rectangle 2"/>
          <p:cNvSpPr/>
          <p:nvPr/>
        </p:nvSpPr>
        <p:spPr>
          <a:xfrm>
            <a:off x="503792" y="1833419"/>
            <a:ext cx="9575874" cy="3924151"/>
          </a:xfrm>
          <a:prstGeom prst="rect">
            <a:avLst/>
          </a:prstGeom>
        </p:spPr>
        <p:txBody>
          <a:bodyPr wrap="square">
            <a:spAutoFit/>
          </a:bodyPr>
          <a:lstStyle/>
          <a:p>
            <a:pPr lvl="0"/>
            <a:r>
              <a:rPr lang="en-US" sz="2800" dirty="0"/>
              <a:t>The Case Log module tracks student clinical experiences-diagnoses, procedures &amp; patient demographics</a:t>
            </a:r>
          </a:p>
          <a:p>
            <a:pPr lvl="0"/>
            <a:endParaRPr lang="en-US" dirty="0"/>
          </a:p>
          <a:p>
            <a:pPr lvl="0">
              <a:spcAft>
                <a:spcPts val="600"/>
              </a:spcAft>
            </a:pPr>
            <a:r>
              <a:rPr lang="en-US" sz="2000" b="1" u="sng" dirty="0"/>
              <a:t>ICD 9 and ICD 10 codes</a:t>
            </a:r>
          </a:p>
          <a:p>
            <a:pPr lvl="1"/>
            <a:r>
              <a:rPr lang="en-US" dirty="0"/>
              <a:t>ICD 10 codes have replaced the old ICD 9 codes in E*Value.  Since there are over 68,000 ICD 10 codes, the list has been redacted to much more manageable groupings and items.  Students should find it much easier to select the appropriate entries from the new lists.</a:t>
            </a:r>
          </a:p>
          <a:p>
            <a:pPr lvl="1"/>
            <a:endParaRPr lang="en-US" dirty="0"/>
          </a:p>
          <a:p>
            <a:pPr lvl="1"/>
            <a:r>
              <a:rPr lang="en-US" dirty="0"/>
              <a:t>An Excel version of the Case Logs lists and groupings for both FNP and PMHNP programs are available on your E*Value home page.  </a:t>
            </a:r>
          </a:p>
          <a:p>
            <a:pPr lvl="1"/>
            <a:endParaRPr lang="en-US" dirty="0"/>
          </a:p>
          <a:p>
            <a:pPr lvl="0">
              <a:spcAft>
                <a:spcPts val="1200"/>
              </a:spcAft>
            </a:pPr>
            <a:endParaRPr lang="en-US" sz="2400" dirty="0"/>
          </a:p>
        </p:txBody>
      </p:sp>
      <p:sp>
        <p:nvSpPr>
          <p:cNvPr id="5" name="TextBox 4">
            <a:hlinkClick r:id="rId3" action="ppaction://hlinksldjump"/>
          </p:cNvPr>
          <p:cNvSpPr txBox="1"/>
          <p:nvPr/>
        </p:nvSpPr>
        <p:spPr>
          <a:xfrm>
            <a:off x="9601200" y="6351814"/>
            <a:ext cx="1480855" cy="369332"/>
          </a:xfrm>
          <a:prstGeom prst="rect">
            <a:avLst/>
          </a:prstGeom>
          <a:noFill/>
        </p:spPr>
        <p:txBody>
          <a:bodyPr wrap="none" rtlCol="0">
            <a:spAutoFit/>
          </a:bodyPr>
          <a:lstStyle/>
          <a:p>
            <a:r>
              <a:rPr lang="en-US" dirty="0">
                <a:solidFill>
                  <a:srgbClr val="FFFF00"/>
                </a:solidFill>
              </a:rPr>
              <a:t>Back to Menu</a:t>
            </a:r>
          </a:p>
        </p:txBody>
      </p:sp>
      <p:sp>
        <p:nvSpPr>
          <p:cNvPr id="4" name="Date Placeholder 3"/>
          <p:cNvSpPr>
            <a:spLocks noGrp="1"/>
          </p:cNvSpPr>
          <p:nvPr>
            <p:ph type="dt" sz="half" idx="10"/>
          </p:nvPr>
        </p:nvSpPr>
        <p:spPr/>
        <p:txBody>
          <a:bodyPr/>
          <a:lstStyle/>
          <a:p>
            <a:r>
              <a:rPr lang="en-US"/>
              <a:t>08/10/2017</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10</a:t>
            </a:fld>
            <a:endParaRPr lang="en-US" dirty="0"/>
          </a:p>
        </p:txBody>
      </p:sp>
      <p:pic>
        <p:nvPicPr>
          <p:cNvPr id="7" name="Picture 6"/>
          <p:cNvPicPr>
            <a:picLocks noChangeAspect="1"/>
          </p:cNvPicPr>
          <p:nvPr/>
        </p:nvPicPr>
        <p:blipFill>
          <a:blip r:embed="rId4"/>
          <a:stretch>
            <a:fillRect/>
          </a:stretch>
        </p:blipFill>
        <p:spPr>
          <a:xfrm>
            <a:off x="4786534" y="4841469"/>
            <a:ext cx="2257425" cy="428625"/>
          </a:xfrm>
          <a:prstGeom prst="rect">
            <a:avLst/>
          </a:prstGeom>
        </p:spPr>
      </p:pic>
    </p:spTree>
    <p:extLst>
      <p:ext uri="{BB962C8B-B14F-4D97-AF65-F5344CB8AC3E}">
        <p14:creationId xmlns:p14="http://schemas.microsoft.com/office/powerpoint/2010/main" val="21924949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769802" y="1740403"/>
            <a:ext cx="5481062" cy="4105665"/>
          </a:xfrm>
          <a:prstGeom prst="rect">
            <a:avLst/>
          </a:prstGeom>
        </p:spPr>
      </p:pic>
      <p:sp>
        <p:nvSpPr>
          <p:cNvPr id="2" name="Title 1"/>
          <p:cNvSpPr>
            <a:spLocks noGrp="1"/>
          </p:cNvSpPr>
          <p:nvPr>
            <p:ph type="title"/>
          </p:nvPr>
        </p:nvSpPr>
        <p:spPr>
          <a:xfrm>
            <a:off x="1159459" y="476686"/>
            <a:ext cx="9299994" cy="894819"/>
          </a:xfrm>
        </p:spPr>
        <p:txBody>
          <a:bodyPr/>
          <a:lstStyle/>
          <a:p>
            <a:pPr lvl="0"/>
            <a:r>
              <a:rPr lang="en-US" sz="2800" b="1" dirty="0">
                <a:solidFill>
                  <a:schemeClr val="accent1">
                    <a:lumMod val="60000"/>
                    <a:lumOff val="40000"/>
                  </a:schemeClr>
                </a:solidFill>
              </a:rPr>
              <a:t>Case Logs</a:t>
            </a:r>
            <a:br>
              <a:rPr lang="en-US" sz="2800" b="1" dirty="0">
                <a:solidFill>
                  <a:schemeClr val="accent1">
                    <a:lumMod val="60000"/>
                    <a:lumOff val="40000"/>
                  </a:schemeClr>
                </a:solidFill>
              </a:rPr>
            </a:br>
            <a:r>
              <a:rPr lang="en-US" sz="2800" dirty="0">
                <a:solidFill>
                  <a:schemeClr val="accent1">
                    <a:lumMod val="60000"/>
                    <a:lumOff val="40000"/>
                  </a:schemeClr>
                </a:solidFill>
              </a:rPr>
              <a:t>How to review and confirm/sign off student Case Log entries</a:t>
            </a:r>
          </a:p>
        </p:txBody>
      </p:sp>
      <p:sp>
        <p:nvSpPr>
          <p:cNvPr id="3" name="Rectangle 2"/>
          <p:cNvSpPr/>
          <p:nvPr/>
        </p:nvSpPr>
        <p:spPr>
          <a:xfrm>
            <a:off x="368709" y="1432314"/>
            <a:ext cx="11341509" cy="461665"/>
          </a:xfrm>
          <a:prstGeom prst="rect">
            <a:avLst/>
          </a:prstGeom>
        </p:spPr>
        <p:txBody>
          <a:bodyPr wrap="square">
            <a:spAutoFit/>
          </a:bodyPr>
          <a:lstStyle/>
          <a:p>
            <a:pPr lvl="0">
              <a:spcAft>
                <a:spcPts val="1200"/>
              </a:spcAft>
            </a:pPr>
            <a:endParaRPr lang="en-US" sz="2400" dirty="0"/>
          </a:p>
        </p:txBody>
      </p:sp>
      <p:sp>
        <p:nvSpPr>
          <p:cNvPr id="7" name="TextBox 6">
            <a:hlinkClick r:id="rId4" action="ppaction://hlinksldjump"/>
          </p:cNvPr>
          <p:cNvSpPr txBox="1"/>
          <p:nvPr/>
        </p:nvSpPr>
        <p:spPr>
          <a:xfrm>
            <a:off x="9601200" y="6351814"/>
            <a:ext cx="1480855" cy="369332"/>
          </a:xfrm>
          <a:prstGeom prst="rect">
            <a:avLst/>
          </a:prstGeom>
          <a:noFill/>
        </p:spPr>
        <p:txBody>
          <a:bodyPr wrap="none" rtlCol="0">
            <a:spAutoFit/>
          </a:bodyPr>
          <a:lstStyle/>
          <a:p>
            <a:r>
              <a:rPr lang="en-US" dirty="0">
                <a:solidFill>
                  <a:srgbClr val="FFFF00"/>
                </a:solidFill>
              </a:rPr>
              <a:t>Back to Menu</a:t>
            </a:r>
          </a:p>
        </p:txBody>
      </p:sp>
      <p:sp>
        <p:nvSpPr>
          <p:cNvPr id="4" name="Date Placeholder 3"/>
          <p:cNvSpPr>
            <a:spLocks noGrp="1"/>
          </p:cNvSpPr>
          <p:nvPr>
            <p:ph type="dt" sz="half" idx="10"/>
          </p:nvPr>
        </p:nvSpPr>
        <p:spPr/>
        <p:txBody>
          <a:bodyPr/>
          <a:lstStyle/>
          <a:p>
            <a:r>
              <a:rPr lang="en-US"/>
              <a:t>08/10/2017</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11</a:t>
            </a:fld>
            <a:endParaRPr lang="en-US" dirty="0"/>
          </a:p>
        </p:txBody>
      </p:sp>
      <p:sp>
        <p:nvSpPr>
          <p:cNvPr id="10" name="Rounded Rectangular Callout 9"/>
          <p:cNvSpPr/>
          <p:nvPr/>
        </p:nvSpPr>
        <p:spPr>
          <a:xfrm>
            <a:off x="233772" y="5068119"/>
            <a:ext cx="2195737" cy="777949"/>
          </a:xfrm>
          <a:prstGeom prst="wedgeRoundRectCallout">
            <a:avLst>
              <a:gd name="adj1" fmla="val 195341"/>
              <a:gd name="adj2" fmla="val -2281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Click Sign-Off on Case Logs</a:t>
            </a:r>
          </a:p>
        </p:txBody>
      </p:sp>
    </p:spTree>
    <p:extLst>
      <p:ext uri="{BB962C8B-B14F-4D97-AF65-F5344CB8AC3E}">
        <p14:creationId xmlns:p14="http://schemas.microsoft.com/office/powerpoint/2010/main" val="3690251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091367" y="1473915"/>
            <a:ext cx="2709356" cy="4660539"/>
          </a:xfrm>
          <a:prstGeom prst="rect">
            <a:avLst/>
          </a:prstGeom>
        </p:spPr>
      </p:pic>
      <p:sp>
        <p:nvSpPr>
          <p:cNvPr id="2" name="Title 1"/>
          <p:cNvSpPr>
            <a:spLocks noGrp="1"/>
          </p:cNvSpPr>
          <p:nvPr>
            <p:ph type="title"/>
          </p:nvPr>
        </p:nvSpPr>
        <p:spPr>
          <a:xfrm>
            <a:off x="1159459" y="476686"/>
            <a:ext cx="9299994" cy="894819"/>
          </a:xfrm>
        </p:spPr>
        <p:txBody>
          <a:bodyPr/>
          <a:lstStyle/>
          <a:p>
            <a:pPr lvl="0"/>
            <a:r>
              <a:rPr lang="en-US" sz="2800" b="1" dirty="0">
                <a:solidFill>
                  <a:schemeClr val="accent1">
                    <a:lumMod val="60000"/>
                    <a:lumOff val="40000"/>
                  </a:schemeClr>
                </a:solidFill>
              </a:rPr>
              <a:t>Case Logs</a:t>
            </a:r>
            <a:br>
              <a:rPr lang="en-US" sz="2800" b="1" dirty="0">
                <a:solidFill>
                  <a:schemeClr val="accent1">
                    <a:lumMod val="60000"/>
                    <a:lumOff val="40000"/>
                  </a:schemeClr>
                </a:solidFill>
              </a:rPr>
            </a:br>
            <a:r>
              <a:rPr lang="en-US" sz="2800" dirty="0">
                <a:solidFill>
                  <a:schemeClr val="accent1">
                    <a:lumMod val="60000"/>
                    <a:lumOff val="40000"/>
                  </a:schemeClr>
                </a:solidFill>
              </a:rPr>
              <a:t>How to review and confirm/sign off student Case Log entries</a:t>
            </a:r>
          </a:p>
        </p:txBody>
      </p:sp>
      <p:sp>
        <p:nvSpPr>
          <p:cNvPr id="3" name="Rectangle 2"/>
          <p:cNvSpPr/>
          <p:nvPr/>
        </p:nvSpPr>
        <p:spPr>
          <a:xfrm>
            <a:off x="368709" y="1432314"/>
            <a:ext cx="11341509" cy="461665"/>
          </a:xfrm>
          <a:prstGeom prst="rect">
            <a:avLst/>
          </a:prstGeom>
        </p:spPr>
        <p:txBody>
          <a:bodyPr wrap="square">
            <a:spAutoFit/>
          </a:bodyPr>
          <a:lstStyle/>
          <a:p>
            <a:pPr lvl="0">
              <a:spcAft>
                <a:spcPts val="1200"/>
              </a:spcAft>
            </a:pPr>
            <a:endParaRPr lang="en-US" sz="2400" dirty="0"/>
          </a:p>
        </p:txBody>
      </p:sp>
      <p:sp>
        <p:nvSpPr>
          <p:cNvPr id="7" name="TextBox 6">
            <a:hlinkClick r:id="rId4" action="ppaction://hlinksldjump"/>
          </p:cNvPr>
          <p:cNvSpPr txBox="1"/>
          <p:nvPr/>
        </p:nvSpPr>
        <p:spPr>
          <a:xfrm>
            <a:off x="9601200" y="6351814"/>
            <a:ext cx="1480855" cy="369332"/>
          </a:xfrm>
          <a:prstGeom prst="rect">
            <a:avLst/>
          </a:prstGeom>
          <a:noFill/>
        </p:spPr>
        <p:txBody>
          <a:bodyPr wrap="none" rtlCol="0">
            <a:spAutoFit/>
          </a:bodyPr>
          <a:lstStyle/>
          <a:p>
            <a:r>
              <a:rPr lang="en-US" dirty="0">
                <a:solidFill>
                  <a:srgbClr val="FFFF00"/>
                </a:solidFill>
              </a:rPr>
              <a:t>Back to Menu</a:t>
            </a:r>
          </a:p>
        </p:txBody>
      </p:sp>
      <p:sp>
        <p:nvSpPr>
          <p:cNvPr id="4" name="Date Placeholder 3"/>
          <p:cNvSpPr>
            <a:spLocks noGrp="1"/>
          </p:cNvSpPr>
          <p:nvPr>
            <p:ph type="dt" sz="half" idx="10"/>
          </p:nvPr>
        </p:nvSpPr>
        <p:spPr/>
        <p:txBody>
          <a:bodyPr/>
          <a:lstStyle/>
          <a:p>
            <a:r>
              <a:rPr lang="en-US"/>
              <a:t>08/10/2017</a:t>
            </a:r>
            <a:endParaRPr lang="en-US" dirty="0"/>
          </a:p>
        </p:txBody>
      </p:sp>
      <p:sp>
        <p:nvSpPr>
          <p:cNvPr id="8" name="Slide Number Placeholder 7"/>
          <p:cNvSpPr>
            <a:spLocks noGrp="1"/>
          </p:cNvSpPr>
          <p:nvPr>
            <p:ph type="sldNum" sz="quarter" idx="12"/>
          </p:nvPr>
        </p:nvSpPr>
        <p:spPr/>
        <p:txBody>
          <a:bodyPr/>
          <a:lstStyle/>
          <a:p>
            <a:fld id="{D57F1E4F-1CFF-5643-939E-02111984F565}" type="slidenum">
              <a:rPr lang="en-US" smtClean="0"/>
              <a:t>12</a:t>
            </a:fld>
            <a:endParaRPr lang="en-US" dirty="0"/>
          </a:p>
        </p:txBody>
      </p:sp>
      <p:sp>
        <p:nvSpPr>
          <p:cNvPr id="10" name="Rounded Rectangular Callout 9"/>
          <p:cNvSpPr/>
          <p:nvPr/>
        </p:nvSpPr>
        <p:spPr>
          <a:xfrm>
            <a:off x="5298141" y="4266261"/>
            <a:ext cx="2195737" cy="777949"/>
          </a:xfrm>
          <a:prstGeom prst="wedgeRoundRectCallout">
            <a:avLst>
              <a:gd name="adj1" fmla="val -179458"/>
              <a:gd name="adj2" fmla="val 1642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Complete template info and select “Next”</a:t>
            </a:r>
            <a:endParaRPr lang="en-US" sz="1400" dirty="0"/>
          </a:p>
        </p:txBody>
      </p:sp>
    </p:spTree>
    <p:extLst>
      <p:ext uri="{BB962C8B-B14F-4D97-AF65-F5344CB8AC3E}">
        <p14:creationId xmlns:p14="http://schemas.microsoft.com/office/powerpoint/2010/main" val="3690251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159459" y="2510364"/>
            <a:ext cx="9156461" cy="1929238"/>
          </a:xfrm>
          <a:prstGeom prst="rect">
            <a:avLst/>
          </a:prstGeom>
        </p:spPr>
      </p:pic>
      <p:sp>
        <p:nvSpPr>
          <p:cNvPr id="2" name="Title 1"/>
          <p:cNvSpPr>
            <a:spLocks noGrp="1"/>
          </p:cNvSpPr>
          <p:nvPr>
            <p:ph type="title"/>
          </p:nvPr>
        </p:nvSpPr>
        <p:spPr>
          <a:xfrm>
            <a:off x="1159459" y="476686"/>
            <a:ext cx="9299994" cy="894819"/>
          </a:xfrm>
        </p:spPr>
        <p:txBody>
          <a:bodyPr/>
          <a:lstStyle/>
          <a:p>
            <a:pPr lvl="0"/>
            <a:r>
              <a:rPr lang="en-US" sz="2800" b="1" dirty="0">
                <a:solidFill>
                  <a:schemeClr val="accent1">
                    <a:lumMod val="60000"/>
                    <a:lumOff val="40000"/>
                  </a:schemeClr>
                </a:solidFill>
              </a:rPr>
              <a:t>Case Logs</a:t>
            </a:r>
            <a:br>
              <a:rPr lang="en-US" sz="2800" b="1" dirty="0">
                <a:solidFill>
                  <a:schemeClr val="accent1">
                    <a:lumMod val="60000"/>
                    <a:lumOff val="40000"/>
                  </a:schemeClr>
                </a:solidFill>
              </a:rPr>
            </a:br>
            <a:r>
              <a:rPr lang="en-US" sz="2800" dirty="0">
                <a:solidFill>
                  <a:schemeClr val="accent1">
                    <a:lumMod val="60000"/>
                    <a:lumOff val="40000"/>
                  </a:schemeClr>
                </a:solidFill>
              </a:rPr>
              <a:t>How to review and confirm/sign off student Case Log entries</a:t>
            </a:r>
          </a:p>
        </p:txBody>
      </p:sp>
      <p:sp>
        <p:nvSpPr>
          <p:cNvPr id="3" name="Rectangle 2"/>
          <p:cNvSpPr/>
          <p:nvPr/>
        </p:nvSpPr>
        <p:spPr>
          <a:xfrm>
            <a:off x="368709" y="1432314"/>
            <a:ext cx="11341509" cy="461665"/>
          </a:xfrm>
          <a:prstGeom prst="rect">
            <a:avLst/>
          </a:prstGeom>
        </p:spPr>
        <p:txBody>
          <a:bodyPr wrap="square">
            <a:spAutoFit/>
          </a:bodyPr>
          <a:lstStyle/>
          <a:p>
            <a:pPr lvl="0">
              <a:spcAft>
                <a:spcPts val="1200"/>
              </a:spcAft>
            </a:pPr>
            <a:endParaRPr lang="en-US" sz="2400" dirty="0"/>
          </a:p>
        </p:txBody>
      </p:sp>
      <p:sp>
        <p:nvSpPr>
          <p:cNvPr id="7" name="TextBox 6">
            <a:hlinkClick r:id="rId4" action="ppaction://hlinksldjump"/>
          </p:cNvPr>
          <p:cNvSpPr txBox="1"/>
          <p:nvPr/>
        </p:nvSpPr>
        <p:spPr>
          <a:xfrm>
            <a:off x="9601200" y="6351814"/>
            <a:ext cx="1480855" cy="369332"/>
          </a:xfrm>
          <a:prstGeom prst="rect">
            <a:avLst/>
          </a:prstGeom>
          <a:noFill/>
        </p:spPr>
        <p:txBody>
          <a:bodyPr wrap="none" rtlCol="0">
            <a:spAutoFit/>
          </a:bodyPr>
          <a:lstStyle/>
          <a:p>
            <a:r>
              <a:rPr lang="en-US" dirty="0">
                <a:solidFill>
                  <a:srgbClr val="FFFF00"/>
                </a:solidFill>
              </a:rPr>
              <a:t>Back to Menu</a:t>
            </a:r>
          </a:p>
        </p:txBody>
      </p:sp>
      <p:sp>
        <p:nvSpPr>
          <p:cNvPr id="4" name="Date Placeholder 3"/>
          <p:cNvSpPr>
            <a:spLocks noGrp="1"/>
          </p:cNvSpPr>
          <p:nvPr>
            <p:ph type="dt" sz="half" idx="10"/>
          </p:nvPr>
        </p:nvSpPr>
        <p:spPr/>
        <p:txBody>
          <a:bodyPr/>
          <a:lstStyle/>
          <a:p>
            <a:r>
              <a:rPr lang="en-US"/>
              <a:t>08/10/2017</a:t>
            </a:r>
            <a:endParaRPr lang="en-US" dirty="0"/>
          </a:p>
        </p:txBody>
      </p:sp>
      <p:sp>
        <p:nvSpPr>
          <p:cNvPr id="8" name="Slide Number Placeholder 7"/>
          <p:cNvSpPr>
            <a:spLocks noGrp="1"/>
          </p:cNvSpPr>
          <p:nvPr>
            <p:ph type="sldNum" sz="quarter" idx="12"/>
          </p:nvPr>
        </p:nvSpPr>
        <p:spPr/>
        <p:txBody>
          <a:bodyPr/>
          <a:lstStyle/>
          <a:p>
            <a:fld id="{D57F1E4F-1CFF-5643-939E-02111984F565}" type="slidenum">
              <a:rPr lang="en-US" smtClean="0"/>
              <a:t>13</a:t>
            </a:fld>
            <a:endParaRPr lang="en-US" dirty="0"/>
          </a:p>
        </p:txBody>
      </p:sp>
      <p:sp>
        <p:nvSpPr>
          <p:cNvPr id="9" name="Rounded Rectangular Callout 8"/>
          <p:cNvSpPr/>
          <p:nvPr/>
        </p:nvSpPr>
        <p:spPr>
          <a:xfrm>
            <a:off x="7295694" y="4868607"/>
            <a:ext cx="2432116" cy="938786"/>
          </a:xfrm>
          <a:prstGeom prst="wedgeRoundRectCallout">
            <a:avLst>
              <a:gd name="adj1" fmla="val -90382"/>
              <a:gd name="adj2" fmla="val -1968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Review Data and Select “Confirm”, “Reject” or “Hold” individually or all at once</a:t>
            </a:r>
          </a:p>
        </p:txBody>
      </p:sp>
    </p:spTree>
    <p:extLst>
      <p:ext uri="{BB962C8B-B14F-4D97-AF65-F5344CB8AC3E}">
        <p14:creationId xmlns:p14="http://schemas.microsoft.com/office/powerpoint/2010/main" val="15769357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459" y="476686"/>
            <a:ext cx="9299994" cy="894819"/>
          </a:xfrm>
        </p:spPr>
        <p:txBody>
          <a:bodyPr/>
          <a:lstStyle/>
          <a:p>
            <a:pPr lvl="0" algn="ctr"/>
            <a:r>
              <a:rPr lang="en-US" sz="4800" b="1" dirty="0">
                <a:solidFill>
                  <a:schemeClr val="accent1">
                    <a:lumMod val="60000"/>
                    <a:lumOff val="40000"/>
                  </a:schemeClr>
                </a:solidFill>
              </a:rPr>
              <a:t>Faculty Review of Student Clinical Documentation in E*Value</a:t>
            </a:r>
          </a:p>
        </p:txBody>
      </p:sp>
      <p:sp>
        <p:nvSpPr>
          <p:cNvPr id="5" name="TextBox 4">
            <a:hlinkClick r:id="rId3" action="ppaction://hlinksldjump"/>
          </p:cNvPr>
          <p:cNvSpPr txBox="1"/>
          <p:nvPr/>
        </p:nvSpPr>
        <p:spPr>
          <a:xfrm>
            <a:off x="9601200" y="6351814"/>
            <a:ext cx="1480855" cy="369332"/>
          </a:xfrm>
          <a:prstGeom prst="rect">
            <a:avLst/>
          </a:prstGeom>
          <a:noFill/>
        </p:spPr>
        <p:txBody>
          <a:bodyPr wrap="none" rtlCol="0">
            <a:spAutoFit/>
          </a:bodyPr>
          <a:lstStyle/>
          <a:p>
            <a:r>
              <a:rPr lang="en-US" dirty="0">
                <a:solidFill>
                  <a:srgbClr val="FFFF00"/>
                </a:solidFill>
              </a:rPr>
              <a:t>Back to Menu</a:t>
            </a:r>
          </a:p>
        </p:txBody>
      </p:sp>
      <p:sp>
        <p:nvSpPr>
          <p:cNvPr id="3" name="Rectangle 2"/>
          <p:cNvSpPr/>
          <p:nvPr/>
        </p:nvSpPr>
        <p:spPr>
          <a:xfrm>
            <a:off x="1225485" y="2324156"/>
            <a:ext cx="9360816" cy="4154984"/>
          </a:xfrm>
          <a:prstGeom prst="rect">
            <a:avLst/>
          </a:prstGeom>
        </p:spPr>
        <p:txBody>
          <a:bodyPr wrap="square">
            <a:spAutoFit/>
          </a:bodyPr>
          <a:lstStyle/>
          <a:p>
            <a:r>
              <a:rPr lang="en-US" sz="2400" b="1" dirty="0">
                <a:solidFill>
                  <a:schemeClr val="accent1"/>
                </a:solidFill>
              </a:rPr>
              <a:t>It is </a:t>
            </a:r>
            <a:r>
              <a:rPr lang="en-US" sz="2400" b="1" u="sng" dirty="0">
                <a:solidFill>
                  <a:schemeClr val="accent1"/>
                </a:solidFill>
              </a:rPr>
              <a:t>strongly suggested</a:t>
            </a:r>
            <a:r>
              <a:rPr lang="en-US" sz="2400" b="1" dirty="0">
                <a:solidFill>
                  <a:schemeClr val="accent1"/>
                </a:solidFill>
              </a:rPr>
              <a:t> that clinical faculty review Case Logs </a:t>
            </a:r>
            <a:r>
              <a:rPr lang="en-US" sz="2400" b="1" i="1" dirty="0">
                <a:solidFill>
                  <a:schemeClr val="accent1"/>
                </a:solidFill>
              </a:rPr>
              <a:t>AND</a:t>
            </a:r>
            <a:r>
              <a:rPr lang="en-US" sz="2400" b="1" dirty="0">
                <a:solidFill>
                  <a:schemeClr val="accent1"/>
                </a:solidFill>
              </a:rPr>
              <a:t> Time Tracking entries for their students on a weekly basis to be certain that students are documenting their clinical experiences appropriately.</a:t>
            </a:r>
            <a:r>
              <a:rPr lang="en-US" sz="2400" dirty="0"/>
              <a:t>   Faculty should be verifying that students are making entries in a timely manner (within </a:t>
            </a:r>
            <a:r>
              <a:rPr lang="en-US" sz="2400" b="1" dirty="0">
                <a:solidFill>
                  <a:schemeClr val="accent1"/>
                </a:solidFill>
              </a:rPr>
              <a:t>7</a:t>
            </a:r>
            <a:r>
              <a:rPr lang="en-US" sz="2400" dirty="0"/>
              <a:t> days of the event) and that the days and times for Case Logs entries align with the dates and times logged in time tracking.  (Clinical Faculty can request a report from the E*Value coordinator that will match the dates of the case log and time tracking entries for students assigned to them).  They should also review the actual content of the Case Log entries to be sure that  students are getting the clinical experience they need.</a:t>
            </a:r>
          </a:p>
        </p:txBody>
      </p:sp>
      <p:sp>
        <p:nvSpPr>
          <p:cNvPr id="4" name="Date Placeholder 3"/>
          <p:cNvSpPr>
            <a:spLocks noGrp="1"/>
          </p:cNvSpPr>
          <p:nvPr>
            <p:ph type="dt" sz="half" idx="10"/>
          </p:nvPr>
        </p:nvSpPr>
        <p:spPr/>
        <p:txBody>
          <a:bodyPr/>
          <a:lstStyle/>
          <a:p>
            <a:r>
              <a:rPr lang="en-US"/>
              <a:t>08/10/2017</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16422609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96" y="168597"/>
            <a:ext cx="9299994" cy="894819"/>
          </a:xfrm>
        </p:spPr>
        <p:txBody>
          <a:bodyPr/>
          <a:lstStyle/>
          <a:p>
            <a:pPr lvl="0"/>
            <a:r>
              <a:rPr lang="en-US" sz="4800" b="1" dirty="0">
                <a:solidFill>
                  <a:schemeClr val="accent1">
                    <a:lumMod val="60000"/>
                    <a:lumOff val="40000"/>
                  </a:schemeClr>
                </a:solidFill>
              </a:rPr>
              <a:t>Evaluations</a:t>
            </a:r>
          </a:p>
        </p:txBody>
      </p:sp>
      <p:sp>
        <p:nvSpPr>
          <p:cNvPr id="3" name="Rectangle 2"/>
          <p:cNvSpPr/>
          <p:nvPr/>
        </p:nvSpPr>
        <p:spPr>
          <a:xfrm>
            <a:off x="368709" y="1432314"/>
            <a:ext cx="11341509" cy="738664"/>
          </a:xfrm>
          <a:prstGeom prst="rect">
            <a:avLst/>
          </a:prstGeom>
        </p:spPr>
        <p:txBody>
          <a:bodyPr wrap="square">
            <a:spAutoFit/>
          </a:bodyPr>
          <a:lstStyle/>
          <a:p>
            <a:pPr lvl="0"/>
            <a:endParaRPr lang="en-US" dirty="0"/>
          </a:p>
          <a:p>
            <a:pPr lvl="0">
              <a:spcAft>
                <a:spcPts val="1200"/>
              </a:spcAft>
            </a:pPr>
            <a:endParaRPr lang="en-US" sz="2400" dirty="0"/>
          </a:p>
        </p:txBody>
      </p:sp>
      <p:sp>
        <p:nvSpPr>
          <p:cNvPr id="5" name="Rectangle 4"/>
          <p:cNvSpPr/>
          <p:nvPr/>
        </p:nvSpPr>
        <p:spPr>
          <a:xfrm>
            <a:off x="569996" y="1063416"/>
            <a:ext cx="9701056" cy="4801314"/>
          </a:xfrm>
          <a:prstGeom prst="rect">
            <a:avLst/>
          </a:prstGeom>
        </p:spPr>
        <p:txBody>
          <a:bodyPr wrap="square">
            <a:spAutoFit/>
          </a:bodyPr>
          <a:lstStyle/>
          <a:p>
            <a:pPr marL="285750" indent="-285750">
              <a:buClr>
                <a:srgbClr val="FF0000"/>
              </a:buClr>
              <a:buFont typeface="Wingdings" panose="05000000000000000000" pitchFamily="2" charset="2"/>
              <a:buChar char="Ø"/>
            </a:pPr>
            <a:r>
              <a:rPr lang="en-US" dirty="0"/>
              <a:t>To simplify scheduling of rotations and evaluations, all rotations will be assigned the same start and end dates in E*Value regardless of their actual start and end dates. </a:t>
            </a:r>
          </a:p>
          <a:p>
            <a:pPr marL="285750" indent="-285750">
              <a:buClr>
                <a:srgbClr val="FF0000"/>
              </a:buClr>
              <a:buFont typeface="Wingdings" panose="05000000000000000000" pitchFamily="2" charset="2"/>
              <a:buChar char="Ø"/>
            </a:pPr>
            <a:r>
              <a:rPr lang="en-US" dirty="0"/>
              <a:t>For all FNP and PMHNP clinical courses, two clinical evaluator of students evaluations are required.  These will be generated by E*Value at intervals during the semester and you will be notified by email.</a:t>
            </a:r>
          </a:p>
          <a:p>
            <a:pPr marL="285750" indent="-285750">
              <a:buClr>
                <a:srgbClr val="FF0000"/>
              </a:buClr>
              <a:buFont typeface="Wingdings" panose="05000000000000000000" pitchFamily="2" charset="2"/>
              <a:buChar char="Ø"/>
            </a:pPr>
            <a:r>
              <a:rPr lang="en-US" dirty="0"/>
              <a:t>One faculty of site evaluation will be sent approximately mid semester</a:t>
            </a:r>
          </a:p>
          <a:p>
            <a:pPr marL="285750" indent="-285750">
              <a:buClr>
                <a:srgbClr val="FF0000"/>
              </a:buClr>
              <a:buFont typeface="Wingdings" panose="05000000000000000000" pitchFamily="2" charset="2"/>
              <a:buChar char="Ø"/>
            </a:pPr>
            <a:r>
              <a:rPr lang="en-US" dirty="0"/>
              <a:t>Preceptor Evaluation of Student and Student Evaluation of Preceptor evaluations will be generated 21 days before the end of the term.</a:t>
            </a:r>
          </a:p>
          <a:p>
            <a:pPr marL="285750" indent="-285750">
              <a:buClr>
                <a:srgbClr val="FF0000"/>
              </a:buClr>
              <a:buFont typeface="Wingdings" panose="05000000000000000000" pitchFamily="2" charset="2"/>
              <a:buChar char="Ø"/>
            </a:pPr>
            <a:r>
              <a:rPr lang="en-US" dirty="0"/>
              <a:t>In the case of shorter rotations, this will mean that evaluation notifications/requests may be generated immediately after or even prior to the actual start of the rotation. Automatic reminders will continue to be sent until the evaluation is completed, but faculty and preceptors should ignore these reminders and complete their evaluations of students when it is appropriate to do so.</a:t>
            </a:r>
          </a:p>
          <a:p>
            <a:pPr marL="285750" indent="-285750">
              <a:buClr>
                <a:srgbClr val="FF0000"/>
              </a:buClr>
              <a:buFont typeface="Wingdings" panose="05000000000000000000" pitchFamily="2" charset="2"/>
              <a:buChar char="Ø"/>
            </a:pPr>
            <a:r>
              <a:rPr lang="en-US" dirty="0"/>
              <a:t>For students who have placement with a single preceptor that they work with at more than one site, the student is scheduled in </a:t>
            </a:r>
            <a:r>
              <a:rPr lang="en-US" dirty="0" err="1"/>
              <a:t>EValue</a:t>
            </a:r>
            <a:r>
              <a:rPr lang="en-US" dirty="0"/>
              <a:t> for both sites.   2 Clinical evaluator of student and one Faculty of Site </a:t>
            </a:r>
            <a:r>
              <a:rPr lang="en-US" dirty="0" err="1"/>
              <a:t>evals</a:t>
            </a:r>
            <a:r>
              <a:rPr lang="en-US" dirty="0"/>
              <a:t> must be completed at the primary site, and 1 Clinical evaluator of student and one Faculty of Site </a:t>
            </a:r>
            <a:r>
              <a:rPr lang="en-US" dirty="0" err="1"/>
              <a:t>eval</a:t>
            </a:r>
            <a:r>
              <a:rPr lang="en-US" dirty="0"/>
              <a:t> should be completed for the secondary site.  Suspend the third </a:t>
            </a:r>
            <a:r>
              <a:rPr lang="en-US" dirty="0" err="1"/>
              <a:t>eval</a:t>
            </a:r>
            <a:r>
              <a:rPr lang="en-US" dirty="0"/>
              <a:t> for the primary site.</a:t>
            </a:r>
            <a:endParaRPr lang="en-US" sz="4000" dirty="0">
              <a:ea typeface="Calibri"/>
              <a:cs typeface="Times New Roman"/>
            </a:endParaRPr>
          </a:p>
        </p:txBody>
      </p:sp>
      <p:sp>
        <p:nvSpPr>
          <p:cNvPr id="7" name="TextBox 6">
            <a:hlinkClick r:id="rId3" action="ppaction://hlinksldjump"/>
          </p:cNvPr>
          <p:cNvSpPr txBox="1"/>
          <p:nvPr/>
        </p:nvSpPr>
        <p:spPr>
          <a:xfrm>
            <a:off x="9601200" y="6351814"/>
            <a:ext cx="1480855" cy="369332"/>
          </a:xfrm>
          <a:prstGeom prst="rect">
            <a:avLst/>
          </a:prstGeom>
          <a:noFill/>
        </p:spPr>
        <p:txBody>
          <a:bodyPr wrap="none" rtlCol="0">
            <a:spAutoFit/>
          </a:bodyPr>
          <a:lstStyle/>
          <a:p>
            <a:r>
              <a:rPr lang="en-US" dirty="0">
                <a:solidFill>
                  <a:srgbClr val="FFFF00"/>
                </a:solidFill>
              </a:rPr>
              <a:t>Back to Menu</a:t>
            </a:r>
          </a:p>
        </p:txBody>
      </p:sp>
      <p:sp>
        <p:nvSpPr>
          <p:cNvPr id="4" name="Date Placeholder 3"/>
          <p:cNvSpPr>
            <a:spLocks noGrp="1"/>
          </p:cNvSpPr>
          <p:nvPr>
            <p:ph type="dt" sz="half" idx="10"/>
          </p:nvPr>
        </p:nvSpPr>
        <p:spPr/>
        <p:txBody>
          <a:bodyPr/>
          <a:lstStyle/>
          <a:p>
            <a:r>
              <a:rPr lang="en-US"/>
              <a:t>08/10/2017</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3705288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459" y="476686"/>
            <a:ext cx="9299994" cy="894819"/>
          </a:xfrm>
        </p:spPr>
        <p:txBody>
          <a:bodyPr/>
          <a:lstStyle/>
          <a:p>
            <a:pPr lvl="0"/>
            <a:r>
              <a:rPr lang="en-US" sz="4800" b="1" dirty="0">
                <a:solidFill>
                  <a:schemeClr val="accent1">
                    <a:lumMod val="60000"/>
                    <a:lumOff val="40000"/>
                  </a:schemeClr>
                </a:solidFill>
              </a:rPr>
              <a:t>Evaluations</a:t>
            </a:r>
          </a:p>
        </p:txBody>
      </p:sp>
      <p:sp>
        <p:nvSpPr>
          <p:cNvPr id="3" name="Rectangle 2"/>
          <p:cNvSpPr/>
          <p:nvPr/>
        </p:nvSpPr>
        <p:spPr>
          <a:xfrm>
            <a:off x="368709" y="1432314"/>
            <a:ext cx="11341509" cy="738664"/>
          </a:xfrm>
          <a:prstGeom prst="rect">
            <a:avLst/>
          </a:prstGeom>
        </p:spPr>
        <p:txBody>
          <a:bodyPr wrap="square">
            <a:spAutoFit/>
          </a:bodyPr>
          <a:lstStyle/>
          <a:p>
            <a:pPr lvl="0"/>
            <a:endParaRPr lang="en-US" dirty="0"/>
          </a:p>
          <a:p>
            <a:pPr lvl="0">
              <a:spcAft>
                <a:spcPts val="1200"/>
              </a:spcAft>
            </a:pPr>
            <a:endParaRPr lang="en-US" sz="2400" dirty="0"/>
          </a:p>
        </p:txBody>
      </p:sp>
      <p:sp>
        <p:nvSpPr>
          <p:cNvPr id="5" name="Rectangle 4"/>
          <p:cNvSpPr/>
          <p:nvPr/>
        </p:nvSpPr>
        <p:spPr>
          <a:xfrm>
            <a:off x="569997" y="1432314"/>
            <a:ext cx="9782544" cy="5038302"/>
          </a:xfrm>
          <a:prstGeom prst="rect">
            <a:avLst/>
          </a:prstGeom>
        </p:spPr>
        <p:txBody>
          <a:bodyPr wrap="square">
            <a:spAutoFit/>
          </a:bodyPr>
          <a:lstStyle/>
          <a:p>
            <a:pPr lvl="0"/>
            <a:r>
              <a:rPr lang="en-US" sz="2400" b="1" dirty="0"/>
              <a:t>DUAL PROFILES FOR EVALUATIONS</a:t>
            </a:r>
          </a:p>
          <a:p>
            <a:pPr lvl="0"/>
            <a:endParaRPr lang="en-US" sz="1200" b="1" dirty="0"/>
          </a:p>
          <a:p>
            <a:pPr lvl="0"/>
            <a:r>
              <a:rPr lang="en-US" sz="2400" dirty="0"/>
              <a:t>When a person acts as both preceptor and faculty, it is best practice to create a dual profile for them in the E*Value system:   one for preceptor and one for faculty</a:t>
            </a:r>
          </a:p>
          <a:p>
            <a:pPr marL="742950" lvl="1" indent="-285750">
              <a:buClr>
                <a:schemeClr val="accent1">
                  <a:lumMod val="60000"/>
                  <a:lumOff val="40000"/>
                </a:schemeClr>
              </a:buClr>
              <a:buFont typeface="Wingdings" panose="05000000000000000000" pitchFamily="2" charset="2"/>
              <a:buChar char="Ø"/>
            </a:pPr>
            <a:r>
              <a:rPr lang="en-US" sz="2400" dirty="0"/>
              <a:t>The dual profile ensures all of the proper evaluations go out to the right people at the right time.</a:t>
            </a:r>
          </a:p>
          <a:p>
            <a:pPr marL="742950" lvl="1" indent="-285750">
              <a:buClr>
                <a:schemeClr val="accent1">
                  <a:lumMod val="60000"/>
                  <a:lumOff val="40000"/>
                </a:schemeClr>
              </a:buClr>
              <a:buFont typeface="Wingdings" panose="05000000000000000000" pitchFamily="2" charset="2"/>
              <a:buChar char="Ø"/>
            </a:pPr>
            <a:r>
              <a:rPr lang="en-US" sz="2400" dirty="0"/>
              <a:t>E*Value Coordinator can create a dual profile for faculty who have both preceptor and faculty roles.</a:t>
            </a:r>
          </a:p>
          <a:p>
            <a:pPr marL="742950" lvl="1" indent="-285750">
              <a:buClr>
                <a:schemeClr val="accent1">
                  <a:lumMod val="60000"/>
                  <a:lumOff val="40000"/>
                </a:schemeClr>
              </a:buClr>
              <a:buFont typeface="Wingdings" panose="05000000000000000000" pitchFamily="2" charset="2"/>
              <a:buChar char="Ø"/>
            </a:pPr>
            <a:r>
              <a:rPr lang="en-US" sz="2400" dirty="0"/>
              <a:t>For those concerned about remembering two login codes, you can use the same password for both if desired, and vary user name only slightly. Example:   “</a:t>
            </a:r>
            <a:r>
              <a:rPr lang="en-US" sz="2400" dirty="0" err="1"/>
              <a:t>SueJordan</a:t>
            </a:r>
            <a:r>
              <a:rPr lang="en-US" sz="2400" u="sng" dirty="0" err="1"/>
              <a:t>F</a:t>
            </a:r>
            <a:r>
              <a:rPr lang="en-US" sz="2400" dirty="0"/>
              <a:t>” and “</a:t>
            </a:r>
            <a:r>
              <a:rPr lang="en-US" sz="2400" dirty="0" err="1"/>
              <a:t>SueJordan</a:t>
            </a:r>
            <a:r>
              <a:rPr lang="en-US" sz="2400" u="sng" dirty="0" err="1"/>
              <a:t>P</a:t>
            </a:r>
            <a:r>
              <a:rPr lang="en-US" sz="2400" dirty="0"/>
              <a:t>” need only one character to be different.</a:t>
            </a:r>
          </a:p>
          <a:p>
            <a:pPr marL="342900" marR="0" lvl="0" indent="-342900">
              <a:lnSpc>
                <a:spcPct val="107000"/>
              </a:lnSpc>
              <a:spcBef>
                <a:spcPts val="0"/>
              </a:spcBef>
              <a:spcAft>
                <a:spcPts val="0"/>
              </a:spcAft>
              <a:buClr>
                <a:schemeClr val="accent1">
                  <a:lumMod val="60000"/>
                  <a:lumOff val="40000"/>
                </a:schemeClr>
              </a:buClr>
              <a:buFont typeface="Symbol"/>
              <a:buChar char=""/>
            </a:pPr>
            <a:endParaRPr lang="en-US" sz="2000" dirty="0">
              <a:ea typeface="Calibri"/>
              <a:cs typeface="Times New Roman"/>
            </a:endParaRPr>
          </a:p>
        </p:txBody>
      </p:sp>
      <p:sp>
        <p:nvSpPr>
          <p:cNvPr id="7" name="TextBox 6">
            <a:hlinkClick r:id="rId3" action="ppaction://hlinksldjump"/>
          </p:cNvPr>
          <p:cNvSpPr txBox="1"/>
          <p:nvPr/>
        </p:nvSpPr>
        <p:spPr>
          <a:xfrm>
            <a:off x="9601200" y="6351814"/>
            <a:ext cx="1480855" cy="369332"/>
          </a:xfrm>
          <a:prstGeom prst="rect">
            <a:avLst/>
          </a:prstGeom>
          <a:noFill/>
        </p:spPr>
        <p:txBody>
          <a:bodyPr wrap="none" rtlCol="0">
            <a:spAutoFit/>
          </a:bodyPr>
          <a:lstStyle/>
          <a:p>
            <a:r>
              <a:rPr lang="en-US" dirty="0">
                <a:solidFill>
                  <a:srgbClr val="FFFF00"/>
                </a:solidFill>
              </a:rPr>
              <a:t>Back to Menu</a:t>
            </a:r>
          </a:p>
        </p:txBody>
      </p:sp>
      <p:sp>
        <p:nvSpPr>
          <p:cNvPr id="4" name="Date Placeholder 3"/>
          <p:cNvSpPr>
            <a:spLocks noGrp="1"/>
          </p:cNvSpPr>
          <p:nvPr>
            <p:ph type="dt" sz="half" idx="10"/>
          </p:nvPr>
        </p:nvSpPr>
        <p:spPr/>
        <p:txBody>
          <a:bodyPr/>
          <a:lstStyle/>
          <a:p>
            <a:r>
              <a:rPr lang="en-US"/>
              <a:t>08/10/2017</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12888910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afterEffect">
                                  <p:stCondLst>
                                    <p:cond delay="0"/>
                                  </p:stCondLst>
                                  <p:iterate type="lt">
                                    <p:tmPct val="4000"/>
                                  </p:iterate>
                                  <p:childTnLst>
                                    <p:set>
                                      <p:cBhvr override="childStyle">
                                        <p:cTn id="6" dur="1000" fill="hold"/>
                                        <p:tgtEl>
                                          <p:spTgt spid="5">
                                            <p:txEl>
                                              <p:pRg st="0" end="0"/>
                                            </p:txEl>
                                          </p:spTgt>
                                        </p:tgtEl>
                                        <p:attrNameLst>
                                          <p:attrName>style.color</p:attrName>
                                        </p:attrNameLst>
                                      </p:cBhvr>
                                      <p:to>
                                        <p:clrVal>
                                          <a:schemeClr val="accent2"/>
                                        </p:clrVal>
                                      </p:to>
                                    </p:set>
                                    <p:set>
                                      <p:cBhvr>
                                        <p:cTn id="7" dur="1000" fill="hold"/>
                                        <p:tgtEl>
                                          <p:spTgt spid="5">
                                            <p:txEl>
                                              <p:pRg st="0" end="0"/>
                                            </p:txEl>
                                          </p:spTgt>
                                        </p:tgtEl>
                                        <p:attrNameLst>
                                          <p:attrName>fillcolor</p:attrName>
                                        </p:attrNameLst>
                                      </p:cBhvr>
                                      <p:to>
                                        <p:clrVal>
                                          <a:schemeClr val="accent2"/>
                                        </p:clrVal>
                                      </p:to>
                                    </p:set>
                                    <p:set>
                                      <p:cBhvr>
                                        <p:cTn id="8" dur="10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726" y="307353"/>
            <a:ext cx="9299994" cy="894819"/>
          </a:xfrm>
        </p:spPr>
        <p:txBody>
          <a:bodyPr/>
          <a:lstStyle/>
          <a:p>
            <a:pPr lvl="0"/>
            <a:r>
              <a:rPr lang="en-US" sz="4800" b="1" dirty="0">
                <a:solidFill>
                  <a:schemeClr val="accent1">
                    <a:lumMod val="60000"/>
                    <a:lumOff val="40000"/>
                  </a:schemeClr>
                </a:solidFill>
              </a:rPr>
              <a:t>Completing an Evaluation</a:t>
            </a:r>
          </a:p>
        </p:txBody>
      </p:sp>
      <p:pic>
        <p:nvPicPr>
          <p:cNvPr id="6" name="Picture 5"/>
          <p:cNvPicPr/>
          <p:nvPr/>
        </p:nvPicPr>
        <p:blipFill>
          <a:blip r:embed="rId3"/>
          <a:stretch>
            <a:fillRect/>
          </a:stretch>
        </p:blipFill>
        <p:spPr>
          <a:xfrm>
            <a:off x="1387052" y="1461816"/>
            <a:ext cx="5973304" cy="5171640"/>
          </a:xfrm>
          <a:prstGeom prst="rect">
            <a:avLst/>
          </a:prstGeom>
        </p:spPr>
      </p:pic>
      <p:sp>
        <p:nvSpPr>
          <p:cNvPr id="7" name="Rectangular Callout 6"/>
          <p:cNvSpPr/>
          <p:nvPr/>
        </p:nvSpPr>
        <p:spPr>
          <a:xfrm>
            <a:off x="8010813" y="1337638"/>
            <a:ext cx="2460978" cy="1462006"/>
          </a:xfrm>
          <a:prstGeom prst="wedgeRectCallout">
            <a:avLst>
              <a:gd name="adj1" fmla="val -203469"/>
              <a:gd name="adj2" fmla="val 590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an evaluation is due, you will receive an email notice that looks like this.</a:t>
            </a:r>
          </a:p>
        </p:txBody>
      </p:sp>
      <p:sp>
        <p:nvSpPr>
          <p:cNvPr id="8" name="Rectangular Callout 7"/>
          <p:cNvSpPr/>
          <p:nvPr/>
        </p:nvSpPr>
        <p:spPr>
          <a:xfrm>
            <a:off x="8218311" y="3025421"/>
            <a:ext cx="2765777" cy="1343378"/>
          </a:xfrm>
          <a:prstGeom prst="wedgeRectCallout">
            <a:avLst>
              <a:gd name="adj1" fmla="val -180425"/>
              <a:gd name="adj2" fmla="val 73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anywhere in this link to go to the E*Value screen with access to the evaluation</a:t>
            </a:r>
          </a:p>
        </p:txBody>
      </p:sp>
      <p:sp>
        <p:nvSpPr>
          <p:cNvPr id="9" name="Rectangular Callout 8"/>
          <p:cNvSpPr/>
          <p:nvPr/>
        </p:nvSpPr>
        <p:spPr>
          <a:xfrm>
            <a:off x="8432029" y="4594575"/>
            <a:ext cx="2910353" cy="1338633"/>
          </a:xfrm>
          <a:prstGeom prst="wedgeRectCallout">
            <a:avLst>
              <a:gd name="adj1" fmla="val -142782"/>
              <a:gd name="adj2" fmla="val -18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that there is also a handy link in case you have forgotten your login or password!</a:t>
            </a:r>
          </a:p>
        </p:txBody>
      </p:sp>
      <p:sp>
        <p:nvSpPr>
          <p:cNvPr id="10" name="TextBox 9">
            <a:hlinkClick r:id="rId4" action="ppaction://hlinksldjump"/>
          </p:cNvPr>
          <p:cNvSpPr txBox="1"/>
          <p:nvPr/>
        </p:nvSpPr>
        <p:spPr>
          <a:xfrm>
            <a:off x="9601200" y="6351814"/>
            <a:ext cx="1480855" cy="369332"/>
          </a:xfrm>
          <a:prstGeom prst="rect">
            <a:avLst/>
          </a:prstGeom>
          <a:noFill/>
        </p:spPr>
        <p:txBody>
          <a:bodyPr wrap="none" rtlCol="0">
            <a:spAutoFit/>
          </a:bodyPr>
          <a:lstStyle/>
          <a:p>
            <a:r>
              <a:rPr lang="en-US" dirty="0">
                <a:solidFill>
                  <a:srgbClr val="FFFF00"/>
                </a:solidFill>
              </a:rPr>
              <a:t>Back to Menu</a:t>
            </a:r>
          </a:p>
        </p:txBody>
      </p:sp>
      <p:sp>
        <p:nvSpPr>
          <p:cNvPr id="3" name="Date Placeholder 2"/>
          <p:cNvSpPr>
            <a:spLocks noGrp="1"/>
          </p:cNvSpPr>
          <p:nvPr>
            <p:ph type="dt" sz="half" idx="10"/>
          </p:nvPr>
        </p:nvSpPr>
        <p:spPr/>
        <p:txBody>
          <a:bodyPr/>
          <a:lstStyle/>
          <a:p>
            <a:r>
              <a:rPr lang="en-US"/>
              <a:t>08/10/2017</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28521787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90"/>
                                          </p:val>
                                        </p:tav>
                                        <p:tav tm="100000">
                                          <p:val>
                                            <p:fltVal val="0"/>
                                          </p:val>
                                        </p:tav>
                                      </p:tavLst>
                                    </p:anim>
                                    <p:animEffect transition="in" filter="fade">
                                      <p:cBhvr>
                                        <p:cTn id="16" dur="5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 calcmode="lin" valueType="num">
                                      <p:cBhvr>
                                        <p:cTn id="21" dur="500" fill="hold"/>
                                        <p:tgtEl>
                                          <p:spTgt spid="9"/>
                                        </p:tgtEl>
                                        <p:attrNameLst>
                                          <p:attrName>style.rotation</p:attrName>
                                        </p:attrNameLst>
                                      </p:cBhvr>
                                      <p:tavLst>
                                        <p:tav tm="0">
                                          <p:val>
                                            <p:fltVal val="90"/>
                                          </p:val>
                                        </p:tav>
                                        <p:tav tm="100000">
                                          <p:val>
                                            <p:fltVal val="0"/>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747837" y="2000250"/>
            <a:ext cx="8696325" cy="2857500"/>
          </a:xfrm>
          <a:prstGeom prst="rect">
            <a:avLst/>
          </a:prstGeom>
        </p:spPr>
      </p:pic>
      <p:sp>
        <p:nvSpPr>
          <p:cNvPr id="2" name="Title 1"/>
          <p:cNvSpPr>
            <a:spLocks noGrp="1"/>
          </p:cNvSpPr>
          <p:nvPr>
            <p:ph type="title"/>
          </p:nvPr>
        </p:nvSpPr>
        <p:spPr>
          <a:xfrm>
            <a:off x="587022" y="476686"/>
            <a:ext cx="9872431" cy="894819"/>
          </a:xfrm>
        </p:spPr>
        <p:txBody>
          <a:bodyPr/>
          <a:lstStyle/>
          <a:p>
            <a:pPr lvl="0" algn="ctr"/>
            <a:r>
              <a:rPr lang="en-US" sz="4800" b="1" dirty="0">
                <a:solidFill>
                  <a:schemeClr val="accent1">
                    <a:lumMod val="60000"/>
                    <a:lumOff val="40000"/>
                  </a:schemeClr>
                </a:solidFill>
              </a:rPr>
              <a:t>Completing an evaluation, continued</a:t>
            </a:r>
          </a:p>
        </p:txBody>
      </p:sp>
      <p:sp>
        <p:nvSpPr>
          <p:cNvPr id="3" name="Rectangle 2"/>
          <p:cNvSpPr/>
          <p:nvPr/>
        </p:nvSpPr>
        <p:spPr>
          <a:xfrm>
            <a:off x="368709" y="1432314"/>
            <a:ext cx="11341509" cy="738664"/>
          </a:xfrm>
          <a:prstGeom prst="rect">
            <a:avLst/>
          </a:prstGeom>
        </p:spPr>
        <p:txBody>
          <a:bodyPr wrap="square">
            <a:spAutoFit/>
          </a:bodyPr>
          <a:lstStyle/>
          <a:p>
            <a:pPr lvl="0"/>
            <a:endParaRPr lang="en-US" dirty="0"/>
          </a:p>
          <a:p>
            <a:pPr lvl="0">
              <a:spcAft>
                <a:spcPts val="1200"/>
              </a:spcAft>
            </a:pPr>
            <a:endParaRPr lang="en-US" sz="2400" dirty="0"/>
          </a:p>
        </p:txBody>
      </p:sp>
      <p:sp>
        <p:nvSpPr>
          <p:cNvPr id="7" name="Rectangular Callout 6"/>
          <p:cNvSpPr/>
          <p:nvPr/>
        </p:nvSpPr>
        <p:spPr>
          <a:xfrm>
            <a:off x="7700962" y="3429000"/>
            <a:ext cx="2743200" cy="1290945"/>
          </a:xfrm>
          <a:prstGeom prst="wedgeRectCallout">
            <a:avLst>
              <a:gd name="adj1" fmla="val -232092"/>
              <a:gd name="adj2" fmla="val 292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complete an evaluation, click here</a:t>
            </a:r>
          </a:p>
        </p:txBody>
      </p:sp>
      <p:sp>
        <p:nvSpPr>
          <p:cNvPr id="8" name="TextBox 7">
            <a:hlinkClick r:id="rId4" action="ppaction://hlinksldjump"/>
          </p:cNvPr>
          <p:cNvSpPr txBox="1"/>
          <p:nvPr/>
        </p:nvSpPr>
        <p:spPr>
          <a:xfrm>
            <a:off x="9601200" y="6351814"/>
            <a:ext cx="1480855" cy="369332"/>
          </a:xfrm>
          <a:prstGeom prst="rect">
            <a:avLst/>
          </a:prstGeom>
          <a:noFill/>
        </p:spPr>
        <p:txBody>
          <a:bodyPr wrap="none" rtlCol="0">
            <a:spAutoFit/>
          </a:bodyPr>
          <a:lstStyle/>
          <a:p>
            <a:r>
              <a:rPr lang="en-US" dirty="0">
                <a:solidFill>
                  <a:srgbClr val="FFFF00"/>
                </a:solidFill>
              </a:rPr>
              <a:t>Back to Menu</a:t>
            </a:r>
          </a:p>
        </p:txBody>
      </p:sp>
      <p:sp>
        <p:nvSpPr>
          <p:cNvPr id="4" name="Date Placeholder 3"/>
          <p:cNvSpPr>
            <a:spLocks noGrp="1"/>
          </p:cNvSpPr>
          <p:nvPr>
            <p:ph type="dt" sz="half" idx="10"/>
          </p:nvPr>
        </p:nvSpPr>
        <p:spPr/>
        <p:txBody>
          <a:bodyPr/>
          <a:lstStyle/>
          <a:p>
            <a:r>
              <a:rPr lang="en-US"/>
              <a:t>08/10/2017</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10692627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117538" y="1244373"/>
            <a:ext cx="9685800" cy="5039047"/>
          </a:xfrm>
          <a:prstGeom prst="rect">
            <a:avLst/>
          </a:prstGeom>
        </p:spPr>
      </p:pic>
      <p:sp>
        <p:nvSpPr>
          <p:cNvPr id="2" name="Title 1"/>
          <p:cNvSpPr>
            <a:spLocks noGrp="1"/>
          </p:cNvSpPr>
          <p:nvPr>
            <p:ph type="title"/>
          </p:nvPr>
        </p:nvSpPr>
        <p:spPr>
          <a:xfrm>
            <a:off x="587022" y="476686"/>
            <a:ext cx="9872431" cy="894819"/>
          </a:xfrm>
        </p:spPr>
        <p:txBody>
          <a:bodyPr/>
          <a:lstStyle/>
          <a:p>
            <a:pPr lvl="0"/>
            <a:r>
              <a:rPr lang="en-US" sz="3600" b="1" dirty="0">
                <a:solidFill>
                  <a:schemeClr val="accent1">
                    <a:lumMod val="60000"/>
                    <a:lumOff val="40000"/>
                  </a:schemeClr>
                </a:solidFill>
              </a:rPr>
              <a:t>Completing an evaluation, continued</a:t>
            </a:r>
          </a:p>
        </p:txBody>
      </p:sp>
      <p:sp>
        <p:nvSpPr>
          <p:cNvPr id="3" name="Rectangle 2"/>
          <p:cNvSpPr/>
          <p:nvPr/>
        </p:nvSpPr>
        <p:spPr>
          <a:xfrm>
            <a:off x="368709" y="1432314"/>
            <a:ext cx="11341509" cy="738664"/>
          </a:xfrm>
          <a:prstGeom prst="rect">
            <a:avLst/>
          </a:prstGeom>
        </p:spPr>
        <p:txBody>
          <a:bodyPr wrap="square">
            <a:spAutoFit/>
          </a:bodyPr>
          <a:lstStyle/>
          <a:p>
            <a:pPr lvl="0"/>
            <a:endParaRPr lang="en-US" dirty="0"/>
          </a:p>
          <a:p>
            <a:pPr lvl="0">
              <a:spcAft>
                <a:spcPts val="1200"/>
              </a:spcAft>
            </a:pPr>
            <a:endParaRPr lang="en-US" sz="2400" dirty="0"/>
          </a:p>
        </p:txBody>
      </p:sp>
      <p:sp>
        <p:nvSpPr>
          <p:cNvPr id="8" name="Rectangular Callout 7"/>
          <p:cNvSpPr/>
          <p:nvPr/>
        </p:nvSpPr>
        <p:spPr>
          <a:xfrm>
            <a:off x="8255577" y="3278292"/>
            <a:ext cx="2691246" cy="1787236"/>
          </a:xfrm>
          <a:prstGeom prst="wedgeRectCallout">
            <a:avLst>
              <a:gd name="adj1" fmla="val -125853"/>
              <a:gd name="adj2" fmla="val 421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evaluation form will look something like this (depending upon the type of evaluation)</a:t>
            </a:r>
          </a:p>
        </p:txBody>
      </p:sp>
      <p:sp>
        <p:nvSpPr>
          <p:cNvPr id="9" name="TextBox 8">
            <a:hlinkClick r:id="rId4" action="ppaction://hlinksldjump"/>
          </p:cNvPr>
          <p:cNvSpPr txBox="1"/>
          <p:nvPr/>
        </p:nvSpPr>
        <p:spPr>
          <a:xfrm>
            <a:off x="9601200" y="6351814"/>
            <a:ext cx="1480855" cy="369332"/>
          </a:xfrm>
          <a:prstGeom prst="rect">
            <a:avLst/>
          </a:prstGeom>
          <a:noFill/>
        </p:spPr>
        <p:txBody>
          <a:bodyPr wrap="none" rtlCol="0">
            <a:spAutoFit/>
          </a:bodyPr>
          <a:lstStyle/>
          <a:p>
            <a:r>
              <a:rPr lang="en-US" dirty="0">
                <a:solidFill>
                  <a:srgbClr val="FFFF00"/>
                </a:solidFill>
              </a:rPr>
              <a:t>Back to Menu</a:t>
            </a:r>
          </a:p>
        </p:txBody>
      </p:sp>
      <p:sp>
        <p:nvSpPr>
          <p:cNvPr id="4" name="Date Placeholder 3"/>
          <p:cNvSpPr>
            <a:spLocks noGrp="1"/>
          </p:cNvSpPr>
          <p:nvPr>
            <p:ph type="dt" sz="half" idx="10"/>
          </p:nvPr>
        </p:nvSpPr>
        <p:spPr/>
        <p:txBody>
          <a:bodyPr/>
          <a:lstStyle/>
          <a:p>
            <a:r>
              <a:rPr lang="en-US"/>
              <a:t>08/10/2017</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41865416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919" y="116951"/>
            <a:ext cx="8920739" cy="834189"/>
          </a:xfrm>
        </p:spPr>
        <p:txBody>
          <a:bodyPr/>
          <a:lstStyle/>
          <a:p>
            <a:r>
              <a:rPr lang="en-US" b="1" dirty="0">
                <a:solidFill>
                  <a:schemeClr val="accent1">
                    <a:lumMod val="60000"/>
                    <a:lumOff val="40000"/>
                  </a:schemeClr>
                </a:solidFill>
              </a:rPr>
              <a:t>Topics In This Training</a:t>
            </a:r>
          </a:p>
        </p:txBody>
      </p:sp>
      <p:sp>
        <p:nvSpPr>
          <p:cNvPr id="3" name="Text Placeholder 2"/>
          <p:cNvSpPr>
            <a:spLocks noGrp="1"/>
          </p:cNvSpPr>
          <p:nvPr>
            <p:ph type="body" idx="1"/>
          </p:nvPr>
        </p:nvSpPr>
        <p:spPr>
          <a:xfrm>
            <a:off x="1932952" y="810460"/>
            <a:ext cx="9549245" cy="4974771"/>
          </a:xfrm>
        </p:spPr>
        <p:txBody>
          <a:bodyPr>
            <a:noAutofit/>
          </a:bodyPr>
          <a:lstStyle/>
          <a:p>
            <a:pPr marL="342900" indent="-342900">
              <a:spcBef>
                <a:spcPts val="0"/>
              </a:spcBef>
              <a:spcAft>
                <a:spcPts val="600"/>
              </a:spcAft>
              <a:buClr>
                <a:schemeClr val="tx1"/>
              </a:buClr>
              <a:buFont typeface="Wingdings" panose="05000000000000000000" pitchFamily="2" charset="2"/>
              <a:buChar char="Ø"/>
            </a:pPr>
            <a:r>
              <a:rPr lang="en-US" cap="none" dirty="0">
                <a:solidFill>
                  <a:schemeClr val="tx1"/>
                </a:solidFill>
                <a:hlinkClick r:id="rId3" action="ppaction://hlinksldjump"/>
              </a:rPr>
              <a:t>What is E*Value?</a:t>
            </a:r>
            <a:endParaRPr lang="en-US" cap="none" dirty="0">
              <a:solidFill>
                <a:schemeClr val="tx1"/>
              </a:solidFill>
            </a:endParaRPr>
          </a:p>
          <a:p>
            <a:pPr marL="342900" indent="-342900">
              <a:spcBef>
                <a:spcPts val="0"/>
              </a:spcBef>
              <a:spcAft>
                <a:spcPts val="600"/>
              </a:spcAft>
              <a:buClr>
                <a:schemeClr val="tx1"/>
              </a:buClr>
              <a:buFont typeface="Wingdings" panose="05000000000000000000" pitchFamily="2" charset="2"/>
              <a:buChar char="Ø"/>
            </a:pPr>
            <a:r>
              <a:rPr lang="en-US" cap="none" dirty="0">
                <a:solidFill>
                  <a:schemeClr val="tx1"/>
                </a:solidFill>
                <a:hlinkClick r:id="rId4" action="ppaction://hlinksldjump"/>
              </a:rPr>
              <a:t>How do Faculty Use E*Value?</a:t>
            </a:r>
            <a:endParaRPr lang="en-US" cap="none" dirty="0">
              <a:solidFill>
                <a:schemeClr val="tx1"/>
              </a:solidFill>
            </a:endParaRPr>
          </a:p>
          <a:p>
            <a:pPr marL="342900" indent="-342900">
              <a:spcBef>
                <a:spcPts val="0"/>
              </a:spcBef>
              <a:buClr>
                <a:schemeClr val="tx1"/>
              </a:buClr>
              <a:buFont typeface="Wingdings" panose="05000000000000000000" pitchFamily="2" charset="2"/>
              <a:buChar char="Ø"/>
            </a:pPr>
            <a:r>
              <a:rPr lang="en-US" cap="none" dirty="0">
                <a:solidFill>
                  <a:schemeClr val="tx1"/>
                </a:solidFill>
                <a:hlinkClick r:id="rId5" action="ppaction://hlinksldjump"/>
              </a:rPr>
              <a:t>Time Tracking and your role in it</a:t>
            </a:r>
            <a:endParaRPr lang="en-US" cap="none" dirty="0">
              <a:solidFill>
                <a:schemeClr val="tx1"/>
              </a:solidFill>
            </a:endParaRPr>
          </a:p>
          <a:p>
            <a:pPr marL="800100" lvl="1" indent="-342900">
              <a:spcBef>
                <a:spcPts val="0"/>
              </a:spcBef>
              <a:spcAft>
                <a:spcPts val="600"/>
              </a:spcAft>
              <a:buClr>
                <a:schemeClr val="tx1"/>
              </a:buClr>
              <a:buFont typeface="Wingdings" panose="05000000000000000000" pitchFamily="2" charset="2"/>
              <a:buChar char="Ø"/>
            </a:pPr>
            <a:r>
              <a:rPr lang="en-US" sz="2000" dirty="0">
                <a:solidFill>
                  <a:schemeClr val="tx1"/>
                </a:solidFill>
                <a:hlinkClick r:id="rId6" action="ppaction://hlinksldjump"/>
              </a:rPr>
              <a:t>How to Review and Sign off on Students’ time tracking logs</a:t>
            </a:r>
            <a:endParaRPr lang="en-US" sz="2000" cap="none" dirty="0">
              <a:solidFill>
                <a:schemeClr val="tx1"/>
              </a:solidFill>
            </a:endParaRPr>
          </a:p>
          <a:p>
            <a:pPr marL="342900" indent="-342900">
              <a:spcBef>
                <a:spcPts val="0"/>
              </a:spcBef>
              <a:buClr>
                <a:schemeClr val="tx1"/>
              </a:buClr>
              <a:buFont typeface="Wingdings" panose="05000000000000000000" pitchFamily="2" charset="2"/>
              <a:buChar char="Ø"/>
            </a:pPr>
            <a:r>
              <a:rPr lang="en-US" cap="none" dirty="0">
                <a:solidFill>
                  <a:schemeClr val="tx1"/>
                </a:solidFill>
                <a:hlinkClick r:id="rId7" action="ppaction://hlinksldjump"/>
              </a:rPr>
              <a:t>Case Logs</a:t>
            </a:r>
            <a:endParaRPr lang="en-US" cap="none" dirty="0">
              <a:solidFill>
                <a:schemeClr val="tx1"/>
              </a:solidFill>
            </a:endParaRPr>
          </a:p>
          <a:p>
            <a:pPr marL="800100" lvl="1" indent="-342900">
              <a:spcBef>
                <a:spcPts val="0"/>
              </a:spcBef>
              <a:spcAft>
                <a:spcPts val="600"/>
              </a:spcAft>
              <a:buClr>
                <a:schemeClr val="tx1"/>
              </a:buClr>
              <a:buFont typeface="Wingdings" panose="05000000000000000000" pitchFamily="2" charset="2"/>
              <a:buChar char="Ø"/>
            </a:pPr>
            <a:r>
              <a:rPr lang="en-US" sz="2000" dirty="0">
                <a:solidFill>
                  <a:schemeClr val="tx1"/>
                </a:solidFill>
                <a:hlinkClick r:id="rId8" action="ppaction://hlinksldjump"/>
              </a:rPr>
              <a:t>How to Review and Sign off on Students’ Case Logs logs</a:t>
            </a:r>
            <a:endParaRPr lang="en-US" sz="2000" dirty="0">
              <a:solidFill>
                <a:schemeClr val="tx1"/>
              </a:solidFill>
            </a:endParaRPr>
          </a:p>
          <a:p>
            <a:pPr marL="342900" indent="-342900">
              <a:spcBef>
                <a:spcPts val="0"/>
              </a:spcBef>
              <a:buClr>
                <a:schemeClr val="tx1"/>
              </a:buClr>
              <a:buFont typeface="Wingdings" panose="05000000000000000000" pitchFamily="2" charset="2"/>
              <a:buChar char="Ø"/>
            </a:pPr>
            <a:r>
              <a:rPr lang="en-US" cap="none" dirty="0">
                <a:solidFill>
                  <a:schemeClr val="tx1"/>
                </a:solidFill>
                <a:hlinkClick r:id="rId9" action="ppaction://hlinksldjump"/>
              </a:rPr>
              <a:t>Evaluations</a:t>
            </a:r>
            <a:endParaRPr lang="en-US" cap="none" dirty="0">
              <a:solidFill>
                <a:schemeClr val="tx1"/>
              </a:solidFill>
            </a:endParaRPr>
          </a:p>
          <a:p>
            <a:pPr marL="800100" lvl="1" indent="-342900">
              <a:spcBef>
                <a:spcPts val="0"/>
              </a:spcBef>
              <a:spcAft>
                <a:spcPts val="600"/>
              </a:spcAft>
              <a:buClr>
                <a:schemeClr val="tx1"/>
              </a:buClr>
              <a:buFont typeface="Wingdings" panose="05000000000000000000" pitchFamily="2" charset="2"/>
              <a:buChar char="Ø"/>
            </a:pPr>
            <a:r>
              <a:rPr lang="en-US" sz="2000" dirty="0">
                <a:solidFill>
                  <a:schemeClr val="tx1"/>
                </a:solidFill>
                <a:hlinkClick r:id="rId10" action="ppaction://hlinksldjump"/>
              </a:rPr>
              <a:t>How to Complete an Evaluation</a:t>
            </a:r>
            <a:endParaRPr lang="en-US" sz="2000" dirty="0">
              <a:solidFill>
                <a:schemeClr val="tx1"/>
              </a:solidFill>
            </a:endParaRPr>
          </a:p>
          <a:p>
            <a:pPr marL="800100" lvl="1" indent="-342900">
              <a:spcBef>
                <a:spcPts val="0"/>
              </a:spcBef>
              <a:spcAft>
                <a:spcPts val="600"/>
              </a:spcAft>
              <a:buClr>
                <a:schemeClr val="tx1"/>
              </a:buClr>
              <a:buFont typeface="Wingdings" panose="05000000000000000000" pitchFamily="2" charset="2"/>
              <a:buChar char="Ø"/>
            </a:pPr>
            <a:r>
              <a:rPr lang="en-US" sz="2000" dirty="0">
                <a:solidFill>
                  <a:schemeClr val="tx1"/>
                </a:solidFill>
                <a:hlinkClick r:id="rId11" action="ppaction://hlinksldjump"/>
              </a:rPr>
              <a:t>How to Suspend an Evaluation</a:t>
            </a:r>
            <a:endParaRPr lang="en-US" sz="2000" dirty="0">
              <a:solidFill>
                <a:schemeClr val="tx1"/>
              </a:solidFill>
            </a:endParaRPr>
          </a:p>
          <a:p>
            <a:pPr marL="800100" lvl="1" indent="-342900">
              <a:spcBef>
                <a:spcPts val="0"/>
              </a:spcBef>
              <a:spcAft>
                <a:spcPts val="600"/>
              </a:spcAft>
              <a:buClr>
                <a:schemeClr val="tx1"/>
              </a:buClr>
              <a:buFont typeface="Wingdings" panose="05000000000000000000" pitchFamily="2" charset="2"/>
              <a:buChar char="Ø"/>
            </a:pPr>
            <a:r>
              <a:rPr lang="en-US" sz="2000" dirty="0">
                <a:solidFill>
                  <a:schemeClr val="tx1"/>
                </a:solidFill>
                <a:hlinkClick r:id="rId12" action="ppaction://hlinksldjump"/>
              </a:rPr>
              <a:t>Ad hoc Evaluations</a:t>
            </a:r>
            <a:endParaRPr lang="en-US" sz="2000" dirty="0">
              <a:solidFill>
                <a:schemeClr val="tx1"/>
              </a:solidFill>
            </a:endParaRPr>
          </a:p>
          <a:p>
            <a:pPr marL="342900" indent="-342900">
              <a:spcBef>
                <a:spcPts val="0"/>
              </a:spcBef>
              <a:spcAft>
                <a:spcPts val="600"/>
              </a:spcAft>
              <a:buClr>
                <a:schemeClr val="tx1"/>
              </a:buClr>
              <a:buFont typeface="Wingdings" panose="05000000000000000000" pitchFamily="2" charset="2"/>
              <a:buChar char="Ø"/>
            </a:pPr>
            <a:r>
              <a:rPr lang="en-US" cap="none" dirty="0">
                <a:solidFill>
                  <a:schemeClr val="tx1"/>
                </a:solidFill>
                <a:hlinkClick r:id="rId13" action="ppaction://hlinksldjump"/>
              </a:rPr>
              <a:t>How to Review Students’ Evaluations</a:t>
            </a:r>
            <a:endParaRPr lang="en-US" dirty="0">
              <a:solidFill>
                <a:schemeClr val="tx1"/>
              </a:solidFill>
            </a:endParaRPr>
          </a:p>
          <a:p>
            <a:pPr marL="342900" indent="-342900">
              <a:spcBef>
                <a:spcPts val="0"/>
              </a:spcBef>
              <a:spcAft>
                <a:spcPts val="600"/>
              </a:spcAft>
              <a:buClr>
                <a:schemeClr val="tx1"/>
              </a:buClr>
              <a:buFont typeface="Wingdings" panose="05000000000000000000" pitchFamily="2" charset="2"/>
              <a:buChar char="Ø"/>
            </a:pPr>
            <a:r>
              <a:rPr lang="en-US" cap="none" dirty="0">
                <a:solidFill>
                  <a:schemeClr val="tx1"/>
                </a:solidFill>
                <a:hlinkClick r:id="rId14" action="ppaction://hlinksldjump"/>
              </a:rPr>
              <a:t>Reporting</a:t>
            </a:r>
            <a:endParaRPr lang="en-US" cap="none" dirty="0">
              <a:solidFill>
                <a:schemeClr val="tx1"/>
              </a:solidFill>
            </a:endParaRPr>
          </a:p>
          <a:p>
            <a:pPr marL="342900" indent="-342900">
              <a:spcBef>
                <a:spcPts val="0"/>
              </a:spcBef>
              <a:buClr>
                <a:schemeClr val="tx1"/>
              </a:buClr>
              <a:buFont typeface="Wingdings" panose="05000000000000000000" pitchFamily="2" charset="2"/>
              <a:buChar char="Ø"/>
            </a:pPr>
            <a:r>
              <a:rPr lang="en-US" cap="none" dirty="0">
                <a:solidFill>
                  <a:schemeClr val="tx1"/>
                </a:solidFill>
                <a:hlinkClick r:id="rId15" action="ppaction://hlinksldjump"/>
              </a:rPr>
              <a:t>Faculty and Student Trainings</a:t>
            </a:r>
            <a:endParaRPr lang="en-US" cap="none" dirty="0">
              <a:solidFill>
                <a:schemeClr val="tx1"/>
              </a:solidFill>
            </a:endParaRPr>
          </a:p>
          <a:p>
            <a:pPr marL="800100" lvl="1" indent="-342900">
              <a:spcBef>
                <a:spcPts val="0"/>
              </a:spcBef>
              <a:spcAft>
                <a:spcPts val="600"/>
              </a:spcAft>
              <a:buClr>
                <a:schemeClr val="tx1"/>
              </a:buClr>
              <a:buFont typeface="Wingdings" panose="05000000000000000000" pitchFamily="2" charset="2"/>
              <a:buChar char="Ø"/>
            </a:pPr>
            <a:r>
              <a:rPr lang="en-US" sz="2000" dirty="0">
                <a:solidFill>
                  <a:schemeClr val="tx1"/>
                </a:solidFill>
                <a:hlinkClick r:id="rId16" action="ppaction://hlinksldjump"/>
              </a:rPr>
              <a:t>Student Training Outline</a:t>
            </a:r>
            <a:endParaRPr lang="en-US" sz="2000" dirty="0">
              <a:solidFill>
                <a:schemeClr val="tx1"/>
              </a:solidFill>
            </a:endParaRPr>
          </a:p>
          <a:p>
            <a:pPr marL="342900" indent="-342900">
              <a:spcBef>
                <a:spcPts val="0"/>
              </a:spcBef>
              <a:spcAft>
                <a:spcPts val="600"/>
              </a:spcAft>
              <a:buClr>
                <a:schemeClr val="tx1"/>
              </a:buClr>
              <a:buFont typeface="Wingdings" panose="05000000000000000000" pitchFamily="2" charset="2"/>
              <a:buChar char="Ø"/>
            </a:pPr>
            <a:r>
              <a:rPr lang="en-US" cap="none" dirty="0">
                <a:solidFill>
                  <a:schemeClr val="tx1"/>
                </a:solidFill>
                <a:hlinkClick r:id="rId17" action="ppaction://hlinksldjump"/>
              </a:rPr>
              <a:t>Where to go for Help</a:t>
            </a:r>
            <a:endParaRPr lang="en-US" cap="none" dirty="0">
              <a:solidFill>
                <a:schemeClr val="tx1"/>
              </a:solidFill>
            </a:endParaRPr>
          </a:p>
        </p:txBody>
      </p:sp>
      <p:sp>
        <p:nvSpPr>
          <p:cNvPr id="4" name="TextBox 3"/>
          <p:cNvSpPr txBox="1"/>
          <p:nvPr/>
        </p:nvSpPr>
        <p:spPr>
          <a:xfrm>
            <a:off x="3251200" y="6108700"/>
            <a:ext cx="5221301" cy="369332"/>
          </a:xfrm>
          <a:prstGeom prst="rect">
            <a:avLst/>
          </a:prstGeom>
          <a:noFill/>
        </p:spPr>
        <p:txBody>
          <a:bodyPr wrap="none" rtlCol="0">
            <a:spAutoFit/>
          </a:bodyPr>
          <a:lstStyle/>
          <a:p>
            <a:r>
              <a:rPr lang="en-US" dirty="0">
                <a:solidFill>
                  <a:srgbClr val="00B050"/>
                </a:solidFill>
              </a:rPr>
              <a:t>(Click on any topic to go directly to the slide)</a:t>
            </a:r>
          </a:p>
        </p:txBody>
      </p:sp>
      <p:sp>
        <p:nvSpPr>
          <p:cNvPr id="5" name="Date Placeholder 4"/>
          <p:cNvSpPr>
            <a:spLocks noGrp="1"/>
          </p:cNvSpPr>
          <p:nvPr>
            <p:ph type="dt" sz="half" idx="10"/>
          </p:nvPr>
        </p:nvSpPr>
        <p:spPr/>
        <p:txBody>
          <a:bodyPr/>
          <a:lstStyle/>
          <a:p>
            <a:r>
              <a:rPr lang="en-US"/>
              <a:t>08/10/2017</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19046402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5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25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25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25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25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25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25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25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25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25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25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25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25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25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25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25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250" fill="hold"/>
                                        <p:tgtEl>
                                          <p:spTgt spid="3">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25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250" fill="hold"/>
                                        <p:tgtEl>
                                          <p:spTgt spid="3">
                                            <p:txEl>
                                              <p:pRg st="13" end="13"/>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 calcmode="lin" valueType="num">
                                      <p:cBhvr additive="base">
                                        <p:cTn id="67" dur="25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8" dur="25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445485" y="2184541"/>
            <a:ext cx="5469809" cy="4102357"/>
          </a:xfrm>
          <a:prstGeom prst="rect">
            <a:avLst/>
          </a:prstGeom>
        </p:spPr>
      </p:pic>
      <p:sp>
        <p:nvSpPr>
          <p:cNvPr id="2" name="Title 1"/>
          <p:cNvSpPr>
            <a:spLocks noGrp="1"/>
          </p:cNvSpPr>
          <p:nvPr>
            <p:ph type="title"/>
          </p:nvPr>
        </p:nvSpPr>
        <p:spPr>
          <a:xfrm>
            <a:off x="587022" y="476686"/>
            <a:ext cx="9872431" cy="894819"/>
          </a:xfrm>
        </p:spPr>
        <p:txBody>
          <a:bodyPr/>
          <a:lstStyle/>
          <a:p>
            <a:r>
              <a:rPr lang="en-US" sz="3600" b="1" dirty="0">
                <a:solidFill>
                  <a:schemeClr val="accent1">
                    <a:lumMod val="60000"/>
                    <a:lumOff val="40000"/>
                  </a:schemeClr>
                </a:solidFill>
              </a:rPr>
              <a:t>Suspending an evaluation</a:t>
            </a:r>
            <a:br>
              <a:rPr lang="en-US" sz="3600" b="1" dirty="0">
                <a:solidFill>
                  <a:schemeClr val="accent1">
                    <a:lumMod val="60000"/>
                    <a:lumOff val="40000"/>
                  </a:schemeClr>
                </a:solidFill>
              </a:rPr>
            </a:br>
            <a:r>
              <a:rPr lang="en-US" sz="1800" dirty="0">
                <a:solidFill>
                  <a:srgbClr val="FFC000"/>
                </a:solidFill>
              </a:rPr>
              <a:t>There are situations when you will need to suspend an evaluation:  i.e.  faculty assignments changed and you are not the correct clinical faculty for the student, you only need to complete two evaluations for a placement that is split between two sites with the same preceptor, etc.  </a:t>
            </a:r>
            <a:br>
              <a:rPr lang="en-US" dirty="0"/>
            </a:br>
            <a:r>
              <a:rPr lang="en-US" sz="1600" b="1" dirty="0">
                <a:solidFill>
                  <a:srgbClr val="FFC000"/>
                </a:solidFill>
                <a:hlinkClick r:id="rId4" action="ppaction://hlinksldjump"/>
              </a:rPr>
              <a:t>Click here to review how to get to the screen below</a:t>
            </a:r>
            <a:endParaRPr lang="en-US" sz="1600" b="1" dirty="0">
              <a:solidFill>
                <a:srgbClr val="FFC000"/>
              </a:solidFill>
            </a:endParaRPr>
          </a:p>
        </p:txBody>
      </p:sp>
      <p:sp>
        <p:nvSpPr>
          <p:cNvPr id="3" name="Rectangle 2"/>
          <p:cNvSpPr/>
          <p:nvPr/>
        </p:nvSpPr>
        <p:spPr>
          <a:xfrm>
            <a:off x="368709" y="1432314"/>
            <a:ext cx="11341509" cy="738664"/>
          </a:xfrm>
          <a:prstGeom prst="rect">
            <a:avLst/>
          </a:prstGeom>
        </p:spPr>
        <p:txBody>
          <a:bodyPr wrap="square">
            <a:spAutoFit/>
          </a:bodyPr>
          <a:lstStyle/>
          <a:p>
            <a:pPr lvl="0"/>
            <a:endParaRPr lang="en-US" dirty="0"/>
          </a:p>
          <a:p>
            <a:pPr lvl="0">
              <a:spcAft>
                <a:spcPts val="1200"/>
              </a:spcAft>
            </a:pPr>
            <a:endParaRPr lang="en-US" sz="2400" dirty="0"/>
          </a:p>
        </p:txBody>
      </p:sp>
      <p:sp>
        <p:nvSpPr>
          <p:cNvPr id="9" name="Rectangular Callout 8"/>
          <p:cNvSpPr/>
          <p:nvPr/>
        </p:nvSpPr>
        <p:spPr>
          <a:xfrm>
            <a:off x="8390809" y="3643011"/>
            <a:ext cx="2691246" cy="1202572"/>
          </a:xfrm>
          <a:prstGeom prst="wedgeRectCallout">
            <a:avLst>
              <a:gd name="adj1" fmla="val -203907"/>
              <a:gd name="adj2" fmla="val 89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please give a specific reason for the suspension</a:t>
            </a:r>
          </a:p>
        </p:txBody>
      </p:sp>
      <p:sp>
        <p:nvSpPr>
          <p:cNvPr id="10" name="TextBox 9">
            <a:hlinkClick r:id="rId5" action="ppaction://hlinksldjump"/>
          </p:cNvPr>
          <p:cNvSpPr txBox="1"/>
          <p:nvPr/>
        </p:nvSpPr>
        <p:spPr>
          <a:xfrm>
            <a:off x="9601200" y="6351814"/>
            <a:ext cx="1480855" cy="369332"/>
          </a:xfrm>
          <a:prstGeom prst="rect">
            <a:avLst/>
          </a:prstGeom>
          <a:noFill/>
        </p:spPr>
        <p:txBody>
          <a:bodyPr wrap="none" rtlCol="0">
            <a:spAutoFit/>
          </a:bodyPr>
          <a:lstStyle/>
          <a:p>
            <a:r>
              <a:rPr lang="en-US" dirty="0">
                <a:solidFill>
                  <a:srgbClr val="FFFF00"/>
                </a:solidFill>
              </a:rPr>
              <a:t>Back to Menu</a:t>
            </a:r>
          </a:p>
        </p:txBody>
      </p:sp>
      <p:sp>
        <p:nvSpPr>
          <p:cNvPr id="11" name="Rectangular Callout 10"/>
          <p:cNvSpPr/>
          <p:nvPr/>
        </p:nvSpPr>
        <p:spPr>
          <a:xfrm>
            <a:off x="7458881" y="1938590"/>
            <a:ext cx="2691246" cy="1202572"/>
          </a:xfrm>
          <a:prstGeom prst="wedgeRectCallout">
            <a:avLst>
              <a:gd name="adj1" fmla="val -85655"/>
              <a:gd name="adj2" fmla="val 1636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Please do not use the default reason for suspension  . . .  Instead, </a:t>
            </a:r>
          </a:p>
        </p:txBody>
      </p:sp>
      <p:sp>
        <p:nvSpPr>
          <p:cNvPr id="4" name="Date Placeholder 3"/>
          <p:cNvSpPr>
            <a:spLocks noGrp="1"/>
          </p:cNvSpPr>
          <p:nvPr>
            <p:ph type="dt" sz="half" idx="10"/>
          </p:nvPr>
        </p:nvSpPr>
        <p:spPr/>
        <p:txBody>
          <a:bodyPr/>
          <a:lstStyle/>
          <a:p>
            <a:r>
              <a:rPr lang="en-US"/>
              <a:t>08/10/2017</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34433011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90"/>
                                          </p:val>
                                        </p:tav>
                                        <p:tav tm="100000">
                                          <p:val>
                                            <p:fltVal val="0"/>
                                          </p:val>
                                        </p:tav>
                                      </p:tavLst>
                                    </p:anim>
                                    <p:animEffect transition="in" filter="fade">
                                      <p:cBhvr>
                                        <p:cTn id="10" dur="5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 calcmode="lin" valueType="num">
                                      <p:cBhvr>
                                        <p:cTn id="15" dur="500" fill="hold"/>
                                        <p:tgtEl>
                                          <p:spTgt spid="11"/>
                                        </p:tgtEl>
                                        <p:attrNameLst>
                                          <p:attrName>style.rotation</p:attrName>
                                        </p:attrNameLst>
                                      </p:cBhvr>
                                      <p:tavLst>
                                        <p:tav tm="0">
                                          <p:val>
                                            <p:fltVal val="90"/>
                                          </p:val>
                                        </p:tav>
                                        <p:tav tm="100000">
                                          <p:val>
                                            <p:fltVal val="0"/>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11" y="838200"/>
            <a:ext cx="9404723" cy="976948"/>
          </a:xfrm>
        </p:spPr>
        <p:txBody>
          <a:bodyPr/>
          <a:lstStyle/>
          <a:p>
            <a:r>
              <a:rPr lang="en-US" sz="4800" b="1" dirty="0">
                <a:solidFill>
                  <a:schemeClr val="accent1">
                    <a:lumMod val="60000"/>
                    <a:lumOff val="40000"/>
                  </a:schemeClr>
                </a:solidFill>
              </a:rPr>
              <a:t>Ad hoc Evaluations</a:t>
            </a:r>
          </a:p>
        </p:txBody>
      </p:sp>
      <p:sp>
        <p:nvSpPr>
          <p:cNvPr id="3" name="TextBox 2"/>
          <p:cNvSpPr txBox="1"/>
          <p:nvPr/>
        </p:nvSpPr>
        <p:spPr>
          <a:xfrm>
            <a:off x="1066800" y="2204383"/>
            <a:ext cx="8927805" cy="2677656"/>
          </a:xfrm>
          <a:prstGeom prst="rect">
            <a:avLst/>
          </a:prstGeom>
          <a:noFill/>
        </p:spPr>
        <p:txBody>
          <a:bodyPr wrap="square" rtlCol="0">
            <a:spAutoFit/>
          </a:bodyPr>
          <a:lstStyle/>
          <a:p>
            <a:r>
              <a:rPr lang="en-US" sz="2400" dirty="0"/>
              <a:t>Ad hoc evaluations should never be completed in place of a regularly-scheduled evaluation.  It may be only be used in special circumstances, such as an additional ad hoc evaluation for a student needing remediation or  where a supplementary evaluation would be useful to provide additional student feedback.</a:t>
            </a:r>
          </a:p>
          <a:p>
            <a:endParaRPr lang="en-US" sz="2400" dirty="0"/>
          </a:p>
          <a:p>
            <a:endParaRPr lang="en-US" sz="2400" dirty="0"/>
          </a:p>
        </p:txBody>
      </p:sp>
      <p:sp>
        <p:nvSpPr>
          <p:cNvPr id="4" name="TextBox 3">
            <a:hlinkClick r:id="rId3" action="ppaction://hlinksldjump"/>
          </p:cNvPr>
          <p:cNvSpPr txBox="1"/>
          <p:nvPr/>
        </p:nvSpPr>
        <p:spPr>
          <a:xfrm>
            <a:off x="9601200" y="6351814"/>
            <a:ext cx="1480855" cy="369332"/>
          </a:xfrm>
          <a:prstGeom prst="rect">
            <a:avLst/>
          </a:prstGeom>
          <a:noFill/>
        </p:spPr>
        <p:txBody>
          <a:bodyPr wrap="none" rtlCol="0">
            <a:spAutoFit/>
          </a:bodyPr>
          <a:lstStyle/>
          <a:p>
            <a:r>
              <a:rPr lang="en-US" dirty="0">
                <a:solidFill>
                  <a:srgbClr val="FFFF00"/>
                </a:solidFill>
              </a:rPr>
              <a:t>Back to Menu</a:t>
            </a:r>
          </a:p>
        </p:txBody>
      </p:sp>
      <p:sp>
        <p:nvSpPr>
          <p:cNvPr id="5" name="Date Placeholder 4"/>
          <p:cNvSpPr>
            <a:spLocks noGrp="1"/>
          </p:cNvSpPr>
          <p:nvPr>
            <p:ph type="dt" sz="half" idx="10"/>
          </p:nvPr>
        </p:nvSpPr>
        <p:spPr/>
        <p:txBody>
          <a:bodyPr/>
          <a:lstStyle/>
          <a:p>
            <a:r>
              <a:rPr lang="en-US"/>
              <a:t>08/10/2017</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21</a:t>
            </a:fld>
            <a:endParaRPr lang="en-US" dirty="0"/>
          </a:p>
        </p:txBody>
      </p:sp>
      <p:pic>
        <p:nvPicPr>
          <p:cNvPr id="7" name="Picture 6"/>
          <p:cNvPicPr>
            <a:picLocks noChangeAspect="1"/>
          </p:cNvPicPr>
          <p:nvPr/>
        </p:nvPicPr>
        <p:blipFill>
          <a:blip r:embed="rId4"/>
          <a:stretch>
            <a:fillRect/>
          </a:stretch>
        </p:blipFill>
        <p:spPr>
          <a:xfrm>
            <a:off x="4289399" y="4121984"/>
            <a:ext cx="2600325" cy="1962150"/>
          </a:xfrm>
          <a:prstGeom prst="rect">
            <a:avLst/>
          </a:prstGeom>
        </p:spPr>
      </p:pic>
    </p:spTree>
    <p:extLst>
      <p:ext uri="{BB962C8B-B14F-4D97-AF65-F5344CB8AC3E}">
        <p14:creationId xmlns:p14="http://schemas.microsoft.com/office/powerpoint/2010/main" val="13777875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459" y="476686"/>
            <a:ext cx="9299994" cy="894819"/>
          </a:xfrm>
        </p:spPr>
        <p:txBody>
          <a:bodyPr/>
          <a:lstStyle/>
          <a:p>
            <a:pPr lvl="0"/>
            <a:r>
              <a:rPr lang="en-US" sz="3600" b="1" dirty="0">
                <a:solidFill>
                  <a:schemeClr val="accent1">
                    <a:lumMod val="60000"/>
                    <a:lumOff val="40000"/>
                  </a:schemeClr>
                </a:solidFill>
              </a:rPr>
              <a:t>How to review students’ evaluations</a:t>
            </a:r>
          </a:p>
        </p:txBody>
      </p:sp>
      <p:sp>
        <p:nvSpPr>
          <p:cNvPr id="3" name="Rectangle 2"/>
          <p:cNvSpPr/>
          <p:nvPr/>
        </p:nvSpPr>
        <p:spPr>
          <a:xfrm>
            <a:off x="368709" y="1432314"/>
            <a:ext cx="11341509" cy="738664"/>
          </a:xfrm>
          <a:prstGeom prst="rect">
            <a:avLst/>
          </a:prstGeom>
        </p:spPr>
        <p:txBody>
          <a:bodyPr wrap="square">
            <a:spAutoFit/>
          </a:bodyPr>
          <a:lstStyle/>
          <a:p>
            <a:pPr lvl="0"/>
            <a:endParaRPr lang="en-US" dirty="0"/>
          </a:p>
          <a:p>
            <a:pPr lvl="0">
              <a:spcAft>
                <a:spcPts val="1200"/>
              </a:spcAft>
            </a:pPr>
            <a:endParaRPr lang="en-US" sz="2400" dirty="0"/>
          </a:p>
        </p:txBody>
      </p:sp>
      <p:sp>
        <p:nvSpPr>
          <p:cNvPr id="5" name="Rectangle 4"/>
          <p:cNvSpPr/>
          <p:nvPr/>
        </p:nvSpPr>
        <p:spPr>
          <a:xfrm>
            <a:off x="1054734" y="1508285"/>
            <a:ext cx="9297806" cy="2068195"/>
          </a:xfrm>
          <a:prstGeom prst="rect">
            <a:avLst/>
          </a:prstGeom>
        </p:spPr>
        <p:txBody>
          <a:bodyPr wrap="square">
            <a:spAutoFit/>
          </a:bodyPr>
          <a:lstStyle/>
          <a:p>
            <a:pPr marL="342900" marR="0" lvl="0" indent="-342900">
              <a:lnSpc>
                <a:spcPct val="107000"/>
              </a:lnSpc>
              <a:spcBef>
                <a:spcPts val="0"/>
              </a:spcBef>
              <a:spcAft>
                <a:spcPts val="0"/>
              </a:spcAft>
              <a:buClr>
                <a:schemeClr val="accent1">
                  <a:lumMod val="60000"/>
                  <a:lumOff val="40000"/>
                </a:schemeClr>
              </a:buClr>
              <a:buFont typeface="Wingdings" panose="05000000000000000000" pitchFamily="2" charset="2"/>
              <a:buChar char="Ø"/>
            </a:pPr>
            <a:r>
              <a:rPr lang="en-US" sz="2400" dirty="0">
                <a:ea typeface="Calibri"/>
                <a:cs typeface="Times New Roman"/>
              </a:rPr>
              <a:t>At the end of the term, you will need to review the student’s evaluations</a:t>
            </a:r>
          </a:p>
          <a:p>
            <a:pPr marL="342900" marR="0" lvl="0" indent="-342900">
              <a:lnSpc>
                <a:spcPct val="107000"/>
              </a:lnSpc>
              <a:spcBef>
                <a:spcPts val="0"/>
              </a:spcBef>
              <a:spcAft>
                <a:spcPts val="0"/>
              </a:spcAft>
              <a:buClr>
                <a:schemeClr val="accent1">
                  <a:lumMod val="60000"/>
                  <a:lumOff val="40000"/>
                </a:schemeClr>
              </a:buClr>
              <a:buFont typeface="Wingdings" panose="05000000000000000000" pitchFamily="2" charset="2"/>
              <a:buChar char="Ø"/>
            </a:pPr>
            <a:r>
              <a:rPr lang="en-US" sz="2400" dirty="0">
                <a:ea typeface="Calibri"/>
                <a:cs typeface="Times New Roman"/>
              </a:rPr>
              <a:t>Choose the reports tab</a:t>
            </a:r>
          </a:p>
          <a:p>
            <a:pPr marL="342900" marR="0" lvl="0" indent="-342900">
              <a:lnSpc>
                <a:spcPct val="107000"/>
              </a:lnSpc>
              <a:spcBef>
                <a:spcPts val="0"/>
              </a:spcBef>
              <a:spcAft>
                <a:spcPts val="0"/>
              </a:spcAft>
              <a:buClr>
                <a:schemeClr val="accent1">
                  <a:lumMod val="60000"/>
                  <a:lumOff val="40000"/>
                </a:schemeClr>
              </a:buClr>
              <a:buFont typeface="Wingdings" panose="05000000000000000000" pitchFamily="2" charset="2"/>
              <a:buChar char="Ø"/>
            </a:pPr>
            <a:endParaRPr lang="en-US" sz="2400" dirty="0">
              <a:ea typeface="Calibri"/>
              <a:cs typeface="Times New Roman"/>
            </a:endParaRPr>
          </a:p>
          <a:p>
            <a:pPr marL="342900" marR="0" lvl="0" indent="-342900">
              <a:lnSpc>
                <a:spcPct val="107000"/>
              </a:lnSpc>
              <a:spcBef>
                <a:spcPts val="0"/>
              </a:spcBef>
              <a:spcAft>
                <a:spcPts val="0"/>
              </a:spcAft>
              <a:buClr>
                <a:schemeClr val="accent1">
                  <a:lumMod val="60000"/>
                  <a:lumOff val="40000"/>
                </a:schemeClr>
              </a:buClr>
              <a:buFont typeface="Wingdings" panose="05000000000000000000" pitchFamily="2" charset="2"/>
              <a:buChar char="Ø"/>
            </a:pPr>
            <a:endParaRPr lang="en-US" sz="2400" dirty="0">
              <a:ea typeface="Calibri"/>
              <a:cs typeface="Times New Roman"/>
            </a:endParaRPr>
          </a:p>
        </p:txBody>
      </p:sp>
      <p:sp>
        <p:nvSpPr>
          <p:cNvPr id="6" name="TextBox 5">
            <a:hlinkClick r:id="rId3" action="ppaction://hlinksldjump"/>
          </p:cNvPr>
          <p:cNvSpPr txBox="1"/>
          <p:nvPr/>
        </p:nvSpPr>
        <p:spPr>
          <a:xfrm>
            <a:off x="9601200" y="6351814"/>
            <a:ext cx="1480855" cy="369332"/>
          </a:xfrm>
          <a:prstGeom prst="rect">
            <a:avLst/>
          </a:prstGeom>
          <a:noFill/>
        </p:spPr>
        <p:txBody>
          <a:bodyPr wrap="none" rtlCol="0">
            <a:spAutoFit/>
          </a:bodyPr>
          <a:lstStyle/>
          <a:p>
            <a:r>
              <a:rPr lang="en-US" dirty="0">
                <a:solidFill>
                  <a:srgbClr val="FFFF00"/>
                </a:solidFill>
              </a:rPr>
              <a:t>Back to Menu</a:t>
            </a:r>
          </a:p>
        </p:txBody>
      </p:sp>
      <p:sp>
        <p:nvSpPr>
          <p:cNvPr id="4" name="Date Placeholder 3"/>
          <p:cNvSpPr>
            <a:spLocks noGrp="1"/>
          </p:cNvSpPr>
          <p:nvPr>
            <p:ph type="dt" sz="half" idx="10"/>
          </p:nvPr>
        </p:nvSpPr>
        <p:spPr/>
        <p:txBody>
          <a:bodyPr/>
          <a:lstStyle/>
          <a:p>
            <a:r>
              <a:rPr lang="en-US"/>
              <a:t>08/10/2017</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22</a:t>
            </a:fld>
            <a:endParaRPr lang="en-US" dirty="0"/>
          </a:p>
        </p:txBody>
      </p:sp>
      <p:pic>
        <p:nvPicPr>
          <p:cNvPr id="8" name="Picture 1" descr="cid:image001.png@01D30D05.DE3D674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373106" y="3330855"/>
            <a:ext cx="9430232" cy="1220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9546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4734" y="1508285"/>
            <a:ext cx="9297806" cy="3583032"/>
          </a:xfrm>
          <a:prstGeom prst="rect">
            <a:avLst/>
          </a:prstGeom>
        </p:spPr>
        <p:txBody>
          <a:bodyPr wrap="square">
            <a:spAutoFit/>
          </a:bodyPr>
          <a:lstStyle/>
          <a:p>
            <a:pPr marL="342900" marR="0" lvl="0" indent="-342900">
              <a:lnSpc>
                <a:spcPct val="107000"/>
              </a:lnSpc>
              <a:spcBef>
                <a:spcPts val="0"/>
              </a:spcBef>
              <a:spcAft>
                <a:spcPts val="0"/>
              </a:spcAft>
              <a:buClr>
                <a:schemeClr val="accent1">
                  <a:lumMod val="60000"/>
                  <a:lumOff val="40000"/>
                </a:schemeClr>
              </a:buClr>
              <a:buFont typeface="Wingdings" panose="05000000000000000000" pitchFamily="2" charset="2"/>
              <a:buChar char="Ø"/>
            </a:pPr>
            <a:endParaRPr lang="en-US" sz="2400" dirty="0">
              <a:ea typeface="Calibri"/>
              <a:cs typeface="Times New Roman"/>
            </a:endParaRPr>
          </a:p>
          <a:p>
            <a:pPr marL="342900" marR="0" lvl="0" indent="-342900">
              <a:lnSpc>
                <a:spcPct val="107000"/>
              </a:lnSpc>
              <a:spcBef>
                <a:spcPts val="0"/>
              </a:spcBef>
              <a:spcAft>
                <a:spcPts val="0"/>
              </a:spcAft>
              <a:buClr>
                <a:schemeClr val="accent1">
                  <a:lumMod val="60000"/>
                  <a:lumOff val="40000"/>
                </a:schemeClr>
              </a:buClr>
              <a:buFont typeface="Wingdings" panose="05000000000000000000" pitchFamily="2" charset="2"/>
              <a:buChar char="Ø"/>
            </a:pPr>
            <a:r>
              <a:rPr lang="en-US" sz="2400" dirty="0">
                <a:ea typeface="Calibri"/>
                <a:cs typeface="Times New Roman"/>
              </a:rPr>
              <a:t>Under the Scheduling Reports heading choose Schedule Report</a:t>
            </a:r>
          </a:p>
          <a:p>
            <a:pPr marL="342900" marR="0" lvl="0" indent="-342900">
              <a:lnSpc>
                <a:spcPct val="107000"/>
              </a:lnSpc>
              <a:spcBef>
                <a:spcPts val="0"/>
              </a:spcBef>
              <a:spcAft>
                <a:spcPts val="0"/>
              </a:spcAft>
              <a:buClr>
                <a:schemeClr val="accent1">
                  <a:lumMod val="60000"/>
                  <a:lumOff val="40000"/>
                </a:schemeClr>
              </a:buClr>
              <a:buFont typeface="Wingdings" panose="05000000000000000000" pitchFamily="2" charset="2"/>
              <a:buChar char="Ø"/>
            </a:pPr>
            <a:r>
              <a:rPr lang="en-US" sz="2400" dirty="0">
                <a:ea typeface="Calibri"/>
                <a:cs typeface="Times New Roman"/>
              </a:rPr>
              <a:t>Complete the filters on the next page.  You may need to change the start date to an earlier date.  Click next</a:t>
            </a:r>
          </a:p>
          <a:p>
            <a:pPr marL="342900" marR="0" lvl="0" indent="-342900">
              <a:lnSpc>
                <a:spcPct val="107000"/>
              </a:lnSpc>
              <a:spcBef>
                <a:spcPts val="0"/>
              </a:spcBef>
              <a:spcAft>
                <a:spcPts val="0"/>
              </a:spcAft>
              <a:buClr>
                <a:schemeClr val="accent1">
                  <a:lumMod val="60000"/>
                  <a:lumOff val="40000"/>
                </a:schemeClr>
              </a:buClr>
              <a:buFont typeface="Wingdings" panose="05000000000000000000" pitchFamily="2" charset="2"/>
              <a:buChar char="Ø"/>
            </a:pPr>
            <a:r>
              <a:rPr lang="en-US" sz="2400" dirty="0">
                <a:ea typeface="Calibri"/>
                <a:cs typeface="Times New Roman"/>
              </a:rPr>
              <a:t>Under the Student heading, choose a student name </a:t>
            </a:r>
          </a:p>
          <a:p>
            <a:pPr marL="342900" marR="0" lvl="0" indent="-342900">
              <a:lnSpc>
                <a:spcPct val="107000"/>
              </a:lnSpc>
              <a:spcBef>
                <a:spcPts val="0"/>
              </a:spcBef>
              <a:spcAft>
                <a:spcPts val="0"/>
              </a:spcAft>
              <a:buClr>
                <a:schemeClr val="accent1">
                  <a:lumMod val="60000"/>
                  <a:lumOff val="40000"/>
                </a:schemeClr>
              </a:buClr>
              <a:buFont typeface="Wingdings" panose="05000000000000000000" pitchFamily="2" charset="2"/>
              <a:buChar char="Ø"/>
            </a:pPr>
            <a:r>
              <a:rPr lang="en-US" sz="2400" dirty="0">
                <a:ea typeface="Calibri"/>
                <a:cs typeface="Times New Roman"/>
              </a:rPr>
              <a:t>If they have evaluations to view, you will see this icon (highlighted) – click it to view</a:t>
            </a:r>
          </a:p>
          <a:p>
            <a:pPr marL="342900" marR="0" lvl="0" indent="-342900">
              <a:lnSpc>
                <a:spcPct val="107000"/>
              </a:lnSpc>
              <a:spcBef>
                <a:spcPts val="0"/>
              </a:spcBef>
              <a:spcAft>
                <a:spcPts val="0"/>
              </a:spcAft>
              <a:buClr>
                <a:schemeClr val="accent1">
                  <a:lumMod val="60000"/>
                  <a:lumOff val="40000"/>
                </a:schemeClr>
              </a:buClr>
              <a:buFont typeface="Wingdings" panose="05000000000000000000" pitchFamily="2" charset="2"/>
              <a:buChar char="Ø"/>
            </a:pPr>
            <a:endParaRPr lang="en-US" sz="2400" dirty="0">
              <a:ea typeface="Calibri"/>
              <a:cs typeface="Times New Roman"/>
            </a:endParaRPr>
          </a:p>
          <a:p>
            <a:pPr marL="342900" marR="0" lvl="0" indent="-342900">
              <a:lnSpc>
                <a:spcPct val="107000"/>
              </a:lnSpc>
              <a:spcBef>
                <a:spcPts val="0"/>
              </a:spcBef>
              <a:spcAft>
                <a:spcPts val="0"/>
              </a:spcAft>
              <a:buClr>
                <a:schemeClr val="accent1">
                  <a:lumMod val="60000"/>
                  <a:lumOff val="40000"/>
                </a:schemeClr>
              </a:buClr>
              <a:buFont typeface="Wingdings" panose="05000000000000000000" pitchFamily="2" charset="2"/>
              <a:buChar char="Ø"/>
            </a:pPr>
            <a:endParaRPr lang="en-US" sz="2000" dirty="0">
              <a:ea typeface="Calibri"/>
              <a:cs typeface="Times New Roman"/>
            </a:endParaRPr>
          </a:p>
        </p:txBody>
      </p:sp>
      <p:sp>
        <p:nvSpPr>
          <p:cNvPr id="2" name="Title 1"/>
          <p:cNvSpPr>
            <a:spLocks noGrp="1"/>
          </p:cNvSpPr>
          <p:nvPr>
            <p:ph type="title"/>
          </p:nvPr>
        </p:nvSpPr>
        <p:spPr>
          <a:xfrm>
            <a:off x="1159459" y="476686"/>
            <a:ext cx="9299994" cy="894819"/>
          </a:xfrm>
        </p:spPr>
        <p:txBody>
          <a:bodyPr/>
          <a:lstStyle/>
          <a:p>
            <a:pPr lvl="0"/>
            <a:r>
              <a:rPr lang="en-US" sz="3600" b="1" dirty="0">
                <a:solidFill>
                  <a:schemeClr val="accent1">
                    <a:lumMod val="60000"/>
                    <a:lumOff val="40000"/>
                  </a:schemeClr>
                </a:solidFill>
              </a:rPr>
              <a:t>How to review student evaluations</a:t>
            </a:r>
          </a:p>
        </p:txBody>
      </p:sp>
      <p:sp>
        <p:nvSpPr>
          <p:cNvPr id="3" name="Rectangle 2"/>
          <p:cNvSpPr/>
          <p:nvPr/>
        </p:nvSpPr>
        <p:spPr>
          <a:xfrm>
            <a:off x="368709" y="1432314"/>
            <a:ext cx="11341509" cy="738664"/>
          </a:xfrm>
          <a:prstGeom prst="rect">
            <a:avLst/>
          </a:prstGeom>
        </p:spPr>
        <p:txBody>
          <a:bodyPr wrap="square">
            <a:spAutoFit/>
          </a:bodyPr>
          <a:lstStyle/>
          <a:p>
            <a:pPr lvl="0"/>
            <a:endParaRPr lang="en-US" dirty="0"/>
          </a:p>
          <a:p>
            <a:pPr lvl="0">
              <a:spcAft>
                <a:spcPts val="1200"/>
              </a:spcAft>
            </a:pPr>
            <a:endParaRPr lang="en-US" sz="2400" dirty="0"/>
          </a:p>
        </p:txBody>
      </p:sp>
      <p:sp>
        <p:nvSpPr>
          <p:cNvPr id="6" name="TextBox 5">
            <a:hlinkClick r:id="rId3" action="ppaction://hlinksldjump"/>
          </p:cNvPr>
          <p:cNvSpPr txBox="1"/>
          <p:nvPr/>
        </p:nvSpPr>
        <p:spPr>
          <a:xfrm>
            <a:off x="9601200" y="6351814"/>
            <a:ext cx="1480855" cy="369332"/>
          </a:xfrm>
          <a:prstGeom prst="rect">
            <a:avLst/>
          </a:prstGeom>
          <a:noFill/>
        </p:spPr>
        <p:txBody>
          <a:bodyPr wrap="none" rtlCol="0">
            <a:spAutoFit/>
          </a:bodyPr>
          <a:lstStyle/>
          <a:p>
            <a:r>
              <a:rPr lang="en-US" dirty="0">
                <a:solidFill>
                  <a:srgbClr val="FFFF00"/>
                </a:solidFill>
              </a:rPr>
              <a:t>Back to Menu</a:t>
            </a:r>
          </a:p>
        </p:txBody>
      </p:sp>
      <p:sp>
        <p:nvSpPr>
          <p:cNvPr id="4" name="Date Placeholder 3"/>
          <p:cNvSpPr>
            <a:spLocks noGrp="1"/>
          </p:cNvSpPr>
          <p:nvPr>
            <p:ph type="dt" sz="half" idx="10"/>
          </p:nvPr>
        </p:nvSpPr>
        <p:spPr/>
        <p:txBody>
          <a:bodyPr/>
          <a:lstStyle/>
          <a:p>
            <a:r>
              <a:rPr lang="en-US"/>
              <a:t>08/10/2017</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23</a:t>
            </a:fld>
            <a:endParaRPr lang="en-US" dirty="0"/>
          </a:p>
        </p:txBody>
      </p:sp>
      <p:pic>
        <p:nvPicPr>
          <p:cNvPr id="11" name="Picture 10"/>
          <p:cNvPicPr>
            <a:picLocks noChangeAspect="1"/>
          </p:cNvPicPr>
          <p:nvPr/>
        </p:nvPicPr>
        <p:blipFill>
          <a:blip r:embed="rId4"/>
          <a:stretch>
            <a:fillRect/>
          </a:stretch>
        </p:blipFill>
        <p:spPr>
          <a:xfrm>
            <a:off x="2372529" y="4305395"/>
            <a:ext cx="5915851" cy="1571844"/>
          </a:xfrm>
          <a:prstGeom prst="rect">
            <a:avLst/>
          </a:prstGeom>
        </p:spPr>
      </p:pic>
    </p:spTree>
    <p:extLst>
      <p:ext uri="{BB962C8B-B14F-4D97-AF65-F5344CB8AC3E}">
        <p14:creationId xmlns:p14="http://schemas.microsoft.com/office/powerpoint/2010/main" val="32734883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5">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p:cTn id="1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5">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p:cTn id="22"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459" y="476686"/>
            <a:ext cx="9299994" cy="894819"/>
          </a:xfrm>
        </p:spPr>
        <p:txBody>
          <a:bodyPr/>
          <a:lstStyle/>
          <a:p>
            <a:pPr lvl="0"/>
            <a:r>
              <a:rPr lang="en-US" sz="4800" b="1" dirty="0">
                <a:solidFill>
                  <a:schemeClr val="accent1">
                    <a:lumMod val="60000"/>
                    <a:lumOff val="40000"/>
                  </a:schemeClr>
                </a:solidFill>
              </a:rPr>
              <a:t>Reporting</a:t>
            </a:r>
          </a:p>
        </p:txBody>
      </p:sp>
      <p:sp>
        <p:nvSpPr>
          <p:cNvPr id="3" name="Rectangle 2"/>
          <p:cNvSpPr/>
          <p:nvPr/>
        </p:nvSpPr>
        <p:spPr>
          <a:xfrm>
            <a:off x="368709" y="1432314"/>
            <a:ext cx="11341509" cy="738664"/>
          </a:xfrm>
          <a:prstGeom prst="rect">
            <a:avLst/>
          </a:prstGeom>
        </p:spPr>
        <p:txBody>
          <a:bodyPr wrap="square">
            <a:spAutoFit/>
          </a:bodyPr>
          <a:lstStyle/>
          <a:p>
            <a:pPr lvl="0"/>
            <a:endParaRPr lang="en-US" dirty="0"/>
          </a:p>
          <a:p>
            <a:pPr lvl="0">
              <a:spcAft>
                <a:spcPts val="1200"/>
              </a:spcAft>
            </a:pPr>
            <a:endParaRPr lang="en-US" sz="2400" dirty="0"/>
          </a:p>
        </p:txBody>
      </p:sp>
      <p:sp>
        <p:nvSpPr>
          <p:cNvPr id="5" name="Rectangle 4"/>
          <p:cNvSpPr/>
          <p:nvPr/>
        </p:nvSpPr>
        <p:spPr>
          <a:xfrm>
            <a:off x="1054734" y="1508285"/>
            <a:ext cx="9297806" cy="4439229"/>
          </a:xfrm>
          <a:prstGeom prst="rect">
            <a:avLst/>
          </a:prstGeom>
        </p:spPr>
        <p:txBody>
          <a:bodyPr wrap="square">
            <a:spAutoFit/>
          </a:bodyPr>
          <a:lstStyle/>
          <a:p>
            <a:pPr marL="342900" marR="0" lvl="0" indent="-342900">
              <a:lnSpc>
                <a:spcPct val="107000"/>
              </a:lnSpc>
              <a:spcBef>
                <a:spcPts val="0"/>
              </a:spcBef>
              <a:spcAft>
                <a:spcPts val="0"/>
              </a:spcAft>
              <a:buClr>
                <a:schemeClr val="accent1">
                  <a:lumMod val="60000"/>
                  <a:lumOff val="40000"/>
                </a:schemeClr>
              </a:buClr>
              <a:buFont typeface="Wingdings" panose="05000000000000000000" pitchFamily="2" charset="2"/>
              <a:buChar char="Ø"/>
            </a:pPr>
            <a:r>
              <a:rPr lang="en-US" sz="2400" dirty="0">
                <a:ea typeface="Calibri"/>
                <a:cs typeface="Times New Roman"/>
              </a:rPr>
              <a:t>Reports for Track Coordinators to assess student learning progress</a:t>
            </a:r>
          </a:p>
          <a:p>
            <a:pPr marL="800100" marR="0" lvl="1" indent="-342900">
              <a:lnSpc>
                <a:spcPct val="107000"/>
              </a:lnSpc>
              <a:spcBef>
                <a:spcPts val="0"/>
              </a:spcBef>
              <a:spcAft>
                <a:spcPts val="0"/>
              </a:spcAft>
              <a:buClr>
                <a:schemeClr val="accent1">
                  <a:lumMod val="60000"/>
                  <a:lumOff val="40000"/>
                </a:schemeClr>
              </a:buClr>
              <a:buFont typeface="Wingdings" panose="05000000000000000000" pitchFamily="2" charset="2"/>
              <a:buChar char="§"/>
            </a:pPr>
            <a:r>
              <a:rPr lang="en-US" sz="2400" dirty="0">
                <a:ea typeface="Calibri"/>
                <a:cs typeface="Times New Roman"/>
              </a:rPr>
              <a:t>Every semester, the E*Value Coordinator will be sending mid term and end term aggregate reports to clinical faculty for the students they are assigned, outlining their time tracking, Case Logs, and evaluation status.</a:t>
            </a:r>
          </a:p>
          <a:p>
            <a:pPr marL="342900" marR="0" lvl="0" indent="-342900">
              <a:lnSpc>
                <a:spcPct val="107000"/>
              </a:lnSpc>
              <a:spcBef>
                <a:spcPts val="0"/>
              </a:spcBef>
              <a:spcAft>
                <a:spcPts val="0"/>
              </a:spcAft>
              <a:buClr>
                <a:schemeClr val="accent1">
                  <a:lumMod val="60000"/>
                  <a:lumOff val="40000"/>
                </a:schemeClr>
              </a:buClr>
              <a:buFont typeface="Wingdings" panose="05000000000000000000" pitchFamily="2" charset="2"/>
              <a:buChar char="Ø"/>
            </a:pPr>
            <a:r>
              <a:rPr lang="en-US" sz="2400" dirty="0">
                <a:ea typeface="Calibri"/>
                <a:cs typeface="Times New Roman"/>
              </a:rPr>
              <a:t>Reports for track coordinators and DNP Director to assess completion of faculty requirements</a:t>
            </a:r>
          </a:p>
          <a:p>
            <a:pPr marL="800100" marR="0" lvl="1" indent="-342900">
              <a:lnSpc>
                <a:spcPct val="107000"/>
              </a:lnSpc>
              <a:spcBef>
                <a:spcPts val="0"/>
              </a:spcBef>
              <a:spcAft>
                <a:spcPts val="800"/>
              </a:spcAft>
              <a:buClr>
                <a:schemeClr val="accent1">
                  <a:lumMod val="60000"/>
                  <a:lumOff val="40000"/>
                </a:schemeClr>
              </a:buClr>
              <a:buFont typeface="Wingdings" panose="05000000000000000000" pitchFamily="2" charset="2"/>
              <a:buChar char="§"/>
            </a:pPr>
            <a:r>
              <a:rPr lang="en-US" sz="2400" dirty="0">
                <a:ea typeface="Calibri"/>
                <a:cs typeface="Times New Roman"/>
              </a:rPr>
              <a:t>Compliance reports will also be generated to DNP Director and Track Coordinators each semester with information on faculty completion of site visits, time tracking/Case Logs review and sign off, and completion of evaluations</a:t>
            </a:r>
            <a:r>
              <a:rPr lang="en-US" sz="2000" dirty="0">
                <a:ea typeface="Calibri"/>
                <a:cs typeface="Times New Roman"/>
              </a:rPr>
              <a:t>.</a:t>
            </a:r>
          </a:p>
        </p:txBody>
      </p:sp>
      <p:sp>
        <p:nvSpPr>
          <p:cNvPr id="6" name="TextBox 5">
            <a:hlinkClick r:id="rId3" action="ppaction://hlinksldjump"/>
          </p:cNvPr>
          <p:cNvSpPr txBox="1"/>
          <p:nvPr/>
        </p:nvSpPr>
        <p:spPr>
          <a:xfrm>
            <a:off x="9601200" y="6351814"/>
            <a:ext cx="1480855" cy="369332"/>
          </a:xfrm>
          <a:prstGeom prst="rect">
            <a:avLst/>
          </a:prstGeom>
          <a:noFill/>
        </p:spPr>
        <p:txBody>
          <a:bodyPr wrap="none" rtlCol="0">
            <a:spAutoFit/>
          </a:bodyPr>
          <a:lstStyle/>
          <a:p>
            <a:r>
              <a:rPr lang="en-US" dirty="0">
                <a:solidFill>
                  <a:srgbClr val="FFFF00"/>
                </a:solidFill>
              </a:rPr>
              <a:t>Back to Menu</a:t>
            </a:r>
          </a:p>
        </p:txBody>
      </p:sp>
      <p:sp>
        <p:nvSpPr>
          <p:cNvPr id="4" name="Date Placeholder 3"/>
          <p:cNvSpPr>
            <a:spLocks noGrp="1"/>
          </p:cNvSpPr>
          <p:nvPr>
            <p:ph type="dt" sz="half" idx="10"/>
          </p:nvPr>
        </p:nvSpPr>
        <p:spPr/>
        <p:txBody>
          <a:bodyPr/>
          <a:lstStyle/>
          <a:p>
            <a:r>
              <a:rPr lang="en-US"/>
              <a:t>08/10/2017</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38034991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36" y="341104"/>
            <a:ext cx="9320501" cy="911964"/>
          </a:xfrm>
        </p:spPr>
        <p:txBody>
          <a:bodyPr>
            <a:normAutofit/>
          </a:bodyPr>
          <a:lstStyle/>
          <a:p>
            <a:r>
              <a:rPr lang="en-US" sz="4800" b="1" dirty="0">
                <a:solidFill>
                  <a:schemeClr val="accent1">
                    <a:lumMod val="60000"/>
                    <a:lumOff val="40000"/>
                  </a:schemeClr>
                </a:solidFill>
              </a:rPr>
              <a:t>E*Value Trainings</a:t>
            </a:r>
          </a:p>
        </p:txBody>
      </p:sp>
      <p:sp>
        <p:nvSpPr>
          <p:cNvPr id="4" name="Text Placeholder 3"/>
          <p:cNvSpPr>
            <a:spLocks noGrp="1"/>
          </p:cNvSpPr>
          <p:nvPr>
            <p:ph type="body" idx="1"/>
          </p:nvPr>
        </p:nvSpPr>
        <p:spPr>
          <a:xfrm>
            <a:off x="644236" y="1478844"/>
            <a:ext cx="10338955" cy="4581714"/>
          </a:xfrm>
        </p:spPr>
        <p:txBody>
          <a:bodyPr>
            <a:noAutofit/>
          </a:bodyPr>
          <a:lstStyle/>
          <a:p>
            <a:r>
              <a:rPr lang="en-US" sz="2800" b="1" u="sng" cap="none" dirty="0">
                <a:solidFill>
                  <a:schemeClr val="tx1"/>
                </a:solidFill>
              </a:rPr>
              <a:t>Faculty Training</a:t>
            </a:r>
          </a:p>
          <a:p>
            <a:pPr marL="800100" lvl="1" indent="-342900">
              <a:buClr>
                <a:schemeClr val="accent1">
                  <a:lumMod val="60000"/>
                  <a:lumOff val="40000"/>
                </a:schemeClr>
              </a:buClr>
              <a:buFont typeface="Wingdings" panose="05000000000000000000" pitchFamily="2" charset="2"/>
              <a:buChar char="Ø"/>
            </a:pPr>
            <a:r>
              <a:rPr lang="en-US" sz="2200" cap="none" dirty="0">
                <a:solidFill>
                  <a:schemeClr val="tx1"/>
                </a:solidFill>
              </a:rPr>
              <a:t>This PowerPoint training will be posted to the Faculty E*Value home page for future reference.  </a:t>
            </a:r>
          </a:p>
          <a:p>
            <a:pPr>
              <a:buClr>
                <a:schemeClr val="accent1">
                  <a:lumMod val="60000"/>
                  <a:lumOff val="40000"/>
                </a:schemeClr>
              </a:buClr>
            </a:pPr>
            <a:r>
              <a:rPr lang="en-US" sz="2800" b="1" u="sng" cap="none" dirty="0">
                <a:solidFill>
                  <a:schemeClr val="tx1"/>
                </a:solidFill>
              </a:rPr>
              <a:t>Student Trainings</a:t>
            </a:r>
          </a:p>
          <a:p>
            <a:pPr marL="800100" lvl="1" indent="-342900">
              <a:buClr>
                <a:schemeClr val="accent1">
                  <a:lumMod val="60000"/>
                  <a:lumOff val="40000"/>
                </a:schemeClr>
              </a:buClr>
              <a:buFont typeface="Wingdings" panose="05000000000000000000" pitchFamily="2" charset="2"/>
              <a:buChar char="Ø"/>
            </a:pPr>
            <a:r>
              <a:rPr lang="en-US" sz="2200" cap="none" dirty="0">
                <a:solidFill>
                  <a:schemeClr val="tx1"/>
                </a:solidFill>
              </a:rPr>
              <a:t>Three power point trainings have been developed to provide information that students need to know about E*Value and the clinical placement process.  Each training has a recommended timeline to be viewed by the student, and content for each training is dependent on student E*Value functionality that they will need in the upcoming semester. </a:t>
            </a:r>
          </a:p>
          <a:p>
            <a:pPr marL="800100" lvl="1" indent="-342900">
              <a:buClr>
                <a:schemeClr val="accent1">
                  <a:lumMod val="60000"/>
                  <a:lumOff val="40000"/>
                </a:schemeClr>
              </a:buClr>
              <a:buFont typeface="Wingdings" panose="05000000000000000000" pitchFamily="2" charset="2"/>
              <a:buChar char="Ø"/>
            </a:pPr>
            <a:r>
              <a:rPr lang="en-US" sz="2200" cap="none" dirty="0">
                <a:solidFill>
                  <a:schemeClr val="tx1"/>
                </a:solidFill>
              </a:rPr>
              <a:t>All PowerPoint trainings will be posted to the E*Value home pages and WSU CON webpages.</a:t>
            </a:r>
          </a:p>
          <a:p>
            <a:pPr>
              <a:buClr>
                <a:schemeClr val="accent1">
                  <a:lumMod val="60000"/>
                  <a:lumOff val="40000"/>
                </a:schemeClr>
              </a:buClr>
            </a:pPr>
            <a:endParaRPr lang="en-US" sz="2400" dirty="0"/>
          </a:p>
        </p:txBody>
      </p:sp>
      <p:sp>
        <p:nvSpPr>
          <p:cNvPr id="6" name="TextBox 5">
            <a:hlinkClick r:id="rId3" action="ppaction://hlinksldjump"/>
          </p:cNvPr>
          <p:cNvSpPr txBox="1"/>
          <p:nvPr/>
        </p:nvSpPr>
        <p:spPr>
          <a:xfrm>
            <a:off x="9601200" y="6351814"/>
            <a:ext cx="1480855" cy="369332"/>
          </a:xfrm>
          <a:prstGeom prst="rect">
            <a:avLst/>
          </a:prstGeom>
          <a:noFill/>
        </p:spPr>
        <p:txBody>
          <a:bodyPr wrap="none" rtlCol="0">
            <a:spAutoFit/>
          </a:bodyPr>
          <a:lstStyle/>
          <a:p>
            <a:r>
              <a:rPr lang="en-US" dirty="0">
                <a:solidFill>
                  <a:srgbClr val="FFFF00"/>
                </a:solidFill>
              </a:rPr>
              <a:t>Back to Menu</a:t>
            </a:r>
          </a:p>
        </p:txBody>
      </p:sp>
      <p:sp>
        <p:nvSpPr>
          <p:cNvPr id="3" name="Date Placeholder 2"/>
          <p:cNvSpPr>
            <a:spLocks noGrp="1"/>
          </p:cNvSpPr>
          <p:nvPr>
            <p:ph type="dt" sz="half" idx="10"/>
          </p:nvPr>
        </p:nvSpPr>
        <p:spPr/>
        <p:txBody>
          <a:bodyPr/>
          <a:lstStyle/>
          <a:p>
            <a:r>
              <a:rPr lang="en-US"/>
              <a:t>08/10/2017</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15680974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8754" y="216977"/>
            <a:ext cx="8825657" cy="887305"/>
          </a:xfrm>
        </p:spPr>
        <p:txBody>
          <a:bodyPr/>
          <a:lstStyle/>
          <a:p>
            <a:r>
              <a:rPr lang="en-US" sz="3600" b="1" dirty="0">
                <a:solidFill>
                  <a:schemeClr val="accent1">
                    <a:lumMod val="60000"/>
                    <a:lumOff val="40000"/>
                  </a:schemeClr>
                </a:solidFill>
              </a:rPr>
              <a:t>Student Training Outline</a:t>
            </a:r>
          </a:p>
        </p:txBody>
      </p:sp>
      <p:sp>
        <p:nvSpPr>
          <p:cNvPr id="5" name="TextBox 4">
            <a:hlinkClick r:id="rId3" action="ppaction://hlinksldjump"/>
          </p:cNvPr>
          <p:cNvSpPr txBox="1"/>
          <p:nvPr/>
        </p:nvSpPr>
        <p:spPr>
          <a:xfrm>
            <a:off x="9601200" y="6351814"/>
            <a:ext cx="1480855" cy="369332"/>
          </a:xfrm>
          <a:prstGeom prst="rect">
            <a:avLst/>
          </a:prstGeom>
          <a:noFill/>
        </p:spPr>
        <p:txBody>
          <a:bodyPr wrap="none" rtlCol="0">
            <a:spAutoFit/>
          </a:bodyPr>
          <a:lstStyle/>
          <a:p>
            <a:r>
              <a:rPr lang="en-US" dirty="0">
                <a:solidFill>
                  <a:srgbClr val="FFFF00"/>
                </a:solidFill>
              </a:rPr>
              <a:t>Back to Menu</a:t>
            </a:r>
          </a:p>
        </p:txBody>
      </p:sp>
      <p:graphicFrame>
        <p:nvGraphicFramePr>
          <p:cNvPr id="6" name="Table 5"/>
          <p:cNvGraphicFramePr>
            <a:graphicFrameLocks noGrp="1"/>
          </p:cNvGraphicFramePr>
          <p:nvPr>
            <p:extLst>
              <p:ext uri="{D42A27DB-BD31-4B8C-83A1-F6EECF244321}">
                <p14:modId xmlns:p14="http://schemas.microsoft.com/office/powerpoint/2010/main" val="3735693521"/>
              </p:ext>
            </p:extLst>
          </p:nvPr>
        </p:nvGraphicFramePr>
        <p:xfrm>
          <a:off x="1853429" y="1104282"/>
          <a:ext cx="8113531" cy="5247532"/>
        </p:xfrm>
        <a:graphic>
          <a:graphicData uri="http://schemas.openxmlformats.org/drawingml/2006/table">
            <a:tbl>
              <a:tblPr firstRow="1" firstCol="1" bandRow="1">
                <a:tableStyleId>{5C22544A-7EE6-4342-B048-85BDC9FD1C3A}</a:tableStyleId>
              </a:tblPr>
              <a:tblGrid>
                <a:gridCol w="1169768">
                  <a:extLst>
                    <a:ext uri="{9D8B030D-6E8A-4147-A177-3AD203B41FA5}">
                      <a16:colId xmlns:a16="http://schemas.microsoft.com/office/drawing/2014/main" val="20000"/>
                    </a:ext>
                  </a:extLst>
                </a:gridCol>
                <a:gridCol w="1667329">
                  <a:extLst>
                    <a:ext uri="{9D8B030D-6E8A-4147-A177-3AD203B41FA5}">
                      <a16:colId xmlns:a16="http://schemas.microsoft.com/office/drawing/2014/main" val="20001"/>
                    </a:ext>
                  </a:extLst>
                </a:gridCol>
                <a:gridCol w="5276434">
                  <a:extLst>
                    <a:ext uri="{9D8B030D-6E8A-4147-A177-3AD203B41FA5}">
                      <a16:colId xmlns:a16="http://schemas.microsoft.com/office/drawing/2014/main" val="20002"/>
                    </a:ext>
                  </a:extLst>
                </a:gridCol>
              </a:tblGrid>
              <a:tr h="346601">
                <a:tc>
                  <a:txBody>
                    <a:bodyPr/>
                    <a:lstStyle/>
                    <a:p>
                      <a:pPr marL="228600" marR="0">
                        <a:lnSpc>
                          <a:spcPct val="107000"/>
                        </a:lnSpc>
                        <a:spcBef>
                          <a:spcPts val="0"/>
                        </a:spcBef>
                        <a:spcAft>
                          <a:spcPts val="800"/>
                        </a:spcAft>
                      </a:pPr>
                      <a:r>
                        <a:rPr lang="en-US" sz="800">
                          <a:effectLst/>
                        </a:rPr>
                        <a:t>Student Viewing Timeline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384" marR="43384" marT="6573" marB="0"/>
                </a:tc>
                <a:tc>
                  <a:txBody>
                    <a:bodyPr/>
                    <a:lstStyle/>
                    <a:p>
                      <a:pPr marL="228600" marR="0">
                        <a:lnSpc>
                          <a:spcPct val="107000"/>
                        </a:lnSpc>
                        <a:spcBef>
                          <a:spcPts val="0"/>
                        </a:spcBef>
                        <a:spcAft>
                          <a:spcPts val="800"/>
                        </a:spcAft>
                      </a:pPr>
                      <a:r>
                        <a:rPr lang="en-US" sz="800">
                          <a:effectLst/>
                        </a:rPr>
                        <a:t>Training title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384" marR="43384" marT="6573" marB="0"/>
                </a:tc>
                <a:tc>
                  <a:txBody>
                    <a:bodyPr/>
                    <a:lstStyle/>
                    <a:p>
                      <a:pPr marL="228600" marR="0">
                        <a:lnSpc>
                          <a:spcPct val="107000"/>
                        </a:lnSpc>
                        <a:spcBef>
                          <a:spcPts val="0"/>
                        </a:spcBef>
                        <a:spcAft>
                          <a:spcPts val="800"/>
                        </a:spcAft>
                      </a:pPr>
                      <a:r>
                        <a:rPr lang="en-US" sz="800">
                          <a:effectLst/>
                        </a:rPr>
                        <a:t>Topics Covered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384" marR="43384" marT="6573" marB="0"/>
                </a:tc>
                <a:extLst>
                  <a:ext uri="{0D108BD9-81ED-4DB2-BD59-A6C34878D82A}">
                    <a16:rowId xmlns:a16="http://schemas.microsoft.com/office/drawing/2014/main" val="10000"/>
                  </a:ext>
                </a:extLst>
              </a:tr>
              <a:tr h="1768805">
                <a:tc>
                  <a:txBody>
                    <a:bodyPr/>
                    <a:lstStyle/>
                    <a:p>
                      <a:pPr marL="228600" marR="0">
                        <a:lnSpc>
                          <a:spcPct val="107000"/>
                        </a:lnSpc>
                        <a:spcBef>
                          <a:spcPts val="0"/>
                        </a:spcBef>
                        <a:spcAft>
                          <a:spcPts val="800"/>
                        </a:spcAft>
                      </a:pPr>
                      <a:r>
                        <a:rPr lang="en-US" sz="800">
                          <a:effectLst/>
                        </a:rPr>
                        <a:t>Upon admission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384" marR="43384" marT="6573" marB="0"/>
                </a:tc>
                <a:tc>
                  <a:txBody>
                    <a:bodyPr/>
                    <a:lstStyle/>
                    <a:p>
                      <a:pPr marL="228600" marR="0">
                        <a:lnSpc>
                          <a:spcPct val="107000"/>
                        </a:lnSpc>
                        <a:spcBef>
                          <a:spcPts val="0"/>
                        </a:spcBef>
                        <a:spcAft>
                          <a:spcPts val="800"/>
                        </a:spcAft>
                      </a:pPr>
                      <a:r>
                        <a:rPr lang="en-US" sz="800">
                          <a:effectLst/>
                        </a:rPr>
                        <a:t>Training 1</a:t>
                      </a:r>
                    </a:p>
                    <a:p>
                      <a:pPr marL="228600" marR="0">
                        <a:lnSpc>
                          <a:spcPct val="107000"/>
                        </a:lnSpc>
                        <a:spcBef>
                          <a:spcPts val="0"/>
                        </a:spcBef>
                        <a:spcAft>
                          <a:spcPts val="800"/>
                        </a:spcAft>
                      </a:pPr>
                      <a:r>
                        <a:rPr lang="en-US" sz="800">
                          <a:effectLst/>
                        </a:rPr>
                        <a:t>‘The Basics’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384" marR="43384" marT="6573" marB="0"/>
                </a:tc>
                <a:tc>
                  <a:txBody>
                    <a:bodyPr/>
                    <a:lstStyle/>
                    <a:p>
                      <a:pPr marL="342900" marR="0" lvl="0" indent="-342900">
                        <a:lnSpc>
                          <a:spcPct val="107000"/>
                        </a:lnSpc>
                        <a:spcBef>
                          <a:spcPts val="0"/>
                        </a:spcBef>
                        <a:spcAft>
                          <a:spcPts val="400"/>
                        </a:spcAft>
                        <a:buFont typeface="Symbol" panose="05050102010706020507" pitchFamily="18" charset="2"/>
                        <a:buChar char=""/>
                        <a:tabLst>
                          <a:tab pos="457200" algn="l"/>
                        </a:tabLst>
                      </a:pPr>
                      <a:r>
                        <a:rPr lang="en-US" sz="800" dirty="0">
                          <a:effectLst/>
                        </a:rPr>
                        <a:t>WSU Systems</a:t>
                      </a:r>
                    </a:p>
                    <a:p>
                      <a:pPr marL="342900" marR="0" lvl="0" indent="-342900">
                        <a:lnSpc>
                          <a:spcPct val="107000"/>
                        </a:lnSpc>
                        <a:spcBef>
                          <a:spcPts val="0"/>
                        </a:spcBef>
                        <a:spcAft>
                          <a:spcPts val="400"/>
                        </a:spcAft>
                        <a:buFont typeface="Symbol" panose="05050102010706020507" pitchFamily="18" charset="2"/>
                        <a:buChar char=""/>
                        <a:tabLst>
                          <a:tab pos="457200" algn="l"/>
                        </a:tabLst>
                      </a:pPr>
                      <a:r>
                        <a:rPr lang="en-US" sz="800" dirty="0">
                          <a:effectLst/>
                        </a:rPr>
                        <a:t>WSU will only send emails to student via their WSU email account</a:t>
                      </a:r>
                    </a:p>
                    <a:p>
                      <a:pPr marL="742950" marR="0" lvl="1" indent="-285750">
                        <a:lnSpc>
                          <a:spcPct val="107000"/>
                        </a:lnSpc>
                        <a:spcBef>
                          <a:spcPts val="0"/>
                        </a:spcBef>
                        <a:spcAft>
                          <a:spcPts val="400"/>
                        </a:spcAft>
                        <a:buFont typeface="Courier New" panose="02070309020205020404" pitchFamily="49" charset="0"/>
                        <a:buChar char="o"/>
                        <a:tabLst>
                          <a:tab pos="914400" algn="l"/>
                        </a:tabLst>
                      </a:pPr>
                      <a:r>
                        <a:rPr lang="en-US" sz="800" dirty="0">
                          <a:effectLst/>
                        </a:rPr>
                        <a:t>Forwarding WSU emails to commonly used email accounts</a:t>
                      </a:r>
                    </a:p>
                    <a:p>
                      <a:pPr marL="342900" marR="0" lvl="0" indent="-342900">
                        <a:lnSpc>
                          <a:spcPct val="107000"/>
                        </a:lnSpc>
                        <a:spcBef>
                          <a:spcPts val="0"/>
                        </a:spcBef>
                        <a:spcAft>
                          <a:spcPts val="400"/>
                        </a:spcAft>
                        <a:buFont typeface="Symbol" panose="05050102010706020507" pitchFamily="18" charset="2"/>
                        <a:buChar char=""/>
                        <a:tabLst>
                          <a:tab pos="457200" algn="l"/>
                        </a:tabLst>
                      </a:pPr>
                      <a:r>
                        <a:rPr lang="en-US" sz="800" dirty="0">
                          <a:effectLst/>
                        </a:rPr>
                        <a:t>Logging into EValue</a:t>
                      </a:r>
                    </a:p>
                    <a:p>
                      <a:pPr marL="342900" marR="0" lvl="0" indent="-342900">
                        <a:lnSpc>
                          <a:spcPct val="107000"/>
                        </a:lnSpc>
                        <a:spcBef>
                          <a:spcPts val="0"/>
                        </a:spcBef>
                        <a:spcAft>
                          <a:spcPts val="400"/>
                        </a:spcAft>
                        <a:buFont typeface="Symbol" panose="05050102010706020507" pitchFamily="18" charset="2"/>
                        <a:buChar char=""/>
                        <a:tabLst>
                          <a:tab pos="457200" algn="l"/>
                        </a:tabLst>
                      </a:pPr>
                      <a:r>
                        <a:rPr lang="en-US" sz="800" dirty="0">
                          <a:effectLst/>
                        </a:rPr>
                        <a:t>Entering biographic info in EValue</a:t>
                      </a:r>
                    </a:p>
                    <a:p>
                      <a:pPr marL="342900" marR="0" lvl="0" indent="-342900">
                        <a:lnSpc>
                          <a:spcPct val="107000"/>
                        </a:lnSpc>
                        <a:spcBef>
                          <a:spcPts val="0"/>
                        </a:spcBef>
                        <a:spcAft>
                          <a:spcPts val="400"/>
                        </a:spcAft>
                        <a:buFont typeface="Symbol" panose="05050102010706020507" pitchFamily="18" charset="2"/>
                        <a:buChar char=""/>
                        <a:tabLst>
                          <a:tab pos="457200" algn="l"/>
                        </a:tabLst>
                      </a:pPr>
                      <a:r>
                        <a:rPr lang="en-US" sz="800" dirty="0">
                          <a:effectLst/>
                        </a:rPr>
                        <a:t>Entering Passport Information into EValue (including document upload)</a:t>
                      </a:r>
                    </a:p>
                    <a:p>
                      <a:pPr marL="342900" marR="0" lvl="0" indent="-342900">
                        <a:lnSpc>
                          <a:spcPct val="107000"/>
                        </a:lnSpc>
                        <a:spcBef>
                          <a:spcPts val="0"/>
                        </a:spcBef>
                        <a:spcAft>
                          <a:spcPts val="400"/>
                        </a:spcAft>
                        <a:buFont typeface="Symbol" panose="05050102010706020507" pitchFamily="18" charset="2"/>
                        <a:buChar char=""/>
                        <a:tabLst>
                          <a:tab pos="457200" algn="l"/>
                        </a:tabLst>
                      </a:pPr>
                      <a:r>
                        <a:rPr lang="en-US" sz="800" dirty="0">
                          <a:effectLst/>
                        </a:rPr>
                        <a:t>Biographic data entry and passport completion due by start of Year 1</a:t>
                      </a:r>
                    </a:p>
                    <a:p>
                      <a:pPr marL="342900" marR="0" lvl="0" indent="-342900">
                        <a:lnSpc>
                          <a:spcPct val="107000"/>
                        </a:lnSpc>
                        <a:spcBef>
                          <a:spcPts val="0"/>
                        </a:spcBef>
                        <a:spcAft>
                          <a:spcPts val="400"/>
                        </a:spcAft>
                        <a:buFont typeface="Symbol" panose="05050102010706020507" pitchFamily="18" charset="2"/>
                        <a:buChar char=""/>
                        <a:tabLst>
                          <a:tab pos="457200" algn="l"/>
                        </a:tabLst>
                      </a:pPr>
                      <a:r>
                        <a:rPr lang="en-US" sz="800" dirty="0">
                          <a:effectLst/>
                        </a:rPr>
                        <a:t>Content in next training</a:t>
                      </a:r>
                    </a:p>
                    <a:p>
                      <a:pPr marL="342900" marR="0" lvl="0" indent="-342900">
                        <a:lnSpc>
                          <a:spcPct val="107000"/>
                        </a:lnSpc>
                        <a:spcBef>
                          <a:spcPts val="0"/>
                        </a:spcBef>
                        <a:spcAft>
                          <a:spcPts val="400"/>
                        </a:spcAft>
                        <a:buFont typeface="Symbol" panose="05050102010706020507" pitchFamily="18" charset="2"/>
                        <a:buChar char=""/>
                        <a:tabLst>
                          <a:tab pos="457200" algn="l"/>
                        </a:tabLst>
                      </a:pPr>
                      <a:r>
                        <a:rPr lang="en-US" sz="800" dirty="0">
                          <a:effectLst/>
                        </a:rPr>
                        <a:t>Who to ask for help</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384" marR="43384" marT="6573" marB="0"/>
                </a:tc>
                <a:extLst>
                  <a:ext uri="{0D108BD9-81ED-4DB2-BD59-A6C34878D82A}">
                    <a16:rowId xmlns:a16="http://schemas.microsoft.com/office/drawing/2014/main" val="10001"/>
                  </a:ext>
                </a:extLst>
              </a:tr>
              <a:tr h="1363321">
                <a:tc>
                  <a:txBody>
                    <a:bodyPr/>
                    <a:lstStyle/>
                    <a:p>
                      <a:pPr marL="228600" marR="0">
                        <a:lnSpc>
                          <a:spcPct val="107000"/>
                        </a:lnSpc>
                        <a:spcBef>
                          <a:spcPts val="0"/>
                        </a:spcBef>
                        <a:spcAft>
                          <a:spcPts val="800"/>
                        </a:spcAft>
                      </a:pPr>
                      <a:r>
                        <a:rPr lang="en-US" sz="800">
                          <a:effectLst/>
                        </a:rPr>
                        <a:t>Year 1, Semester 2 (spring)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384" marR="43384" marT="6573" marB="0"/>
                </a:tc>
                <a:tc>
                  <a:txBody>
                    <a:bodyPr/>
                    <a:lstStyle/>
                    <a:p>
                      <a:pPr marL="228600" marR="0">
                        <a:lnSpc>
                          <a:spcPct val="107000"/>
                        </a:lnSpc>
                        <a:spcBef>
                          <a:spcPts val="0"/>
                        </a:spcBef>
                        <a:spcAft>
                          <a:spcPts val="800"/>
                        </a:spcAft>
                      </a:pPr>
                      <a:r>
                        <a:rPr lang="en-US" sz="800">
                          <a:effectLst/>
                        </a:rPr>
                        <a:t>Training 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384" marR="43384" marT="6573" marB="0"/>
                </a:tc>
                <a:tc>
                  <a:txBody>
                    <a:bodyPr/>
                    <a:lstStyle/>
                    <a:p>
                      <a:pPr marL="342900" marR="0" lvl="0" indent="-342900">
                        <a:lnSpc>
                          <a:spcPct val="107000"/>
                        </a:lnSpc>
                        <a:spcBef>
                          <a:spcPts val="0"/>
                        </a:spcBef>
                        <a:spcAft>
                          <a:spcPts val="400"/>
                        </a:spcAft>
                        <a:buFont typeface="Symbol" panose="05050102010706020507" pitchFamily="18" charset="2"/>
                        <a:buChar char=""/>
                        <a:tabLst>
                          <a:tab pos="457200" algn="l"/>
                        </a:tabLst>
                      </a:pPr>
                      <a:r>
                        <a:rPr lang="en-US" sz="800" dirty="0">
                          <a:effectLst/>
                        </a:rPr>
                        <a:t>Updating biographic fields and passport items</a:t>
                      </a:r>
                    </a:p>
                    <a:p>
                      <a:pPr marL="342900" marR="0" lvl="0" indent="-342900">
                        <a:lnSpc>
                          <a:spcPct val="107000"/>
                        </a:lnSpc>
                        <a:spcBef>
                          <a:spcPts val="0"/>
                        </a:spcBef>
                        <a:spcAft>
                          <a:spcPts val="400"/>
                        </a:spcAft>
                        <a:buFont typeface="Symbol" panose="05050102010706020507" pitchFamily="18" charset="2"/>
                        <a:buChar char=""/>
                        <a:tabLst>
                          <a:tab pos="457200" algn="l"/>
                        </a:tabLst>
                      </a:pPr>
                      <a:r>
                        <a:rPr lang="en-US" sz="800" dirty="0">
                          <a:effectLst/>
                        </a:rPr>
                        <a:t>Review of passport requirements</a:t>
                      </a:r>
                    </a:p>
                    <a:p>
                      <a:pPr marL="342900" marR="0" lvl="0" indent="-342900">
                        <a:lnSpc>
                          <a:spcPct val="107000"/>
                        </a:lnSpc>
                        <a:spcBef>
                          <a:spcPts val="0"/>
                        </a:spcBef>
                        <a:spcAft>
                          <a:spcPts val="400"/>
                        </a:spcAft>
                        <a:buFont typeface="Symbol" panose="05050102010706020507" pitchFamily="18" charset="2"/>
                        <a:buChar char=""/>
                        <a:tabLst>
                          <a:tab pos="457200" algn="l"/>
                        </a:tabLst>
                      </a:pPr>
                      <a:r>
                        <a:rPr lang="en-US" sz="800" dirty="0">
                          <a:effectLst/>
                        </a:rPr>
                        <a:t>Viewing site specific information (including onboarding requirements)</a:t>
                      </a:r>
                    </a:p>
                    <a:p>
                      <a:pPr marL="342900" marR="0" lvl="0" indent="-342900">
                        <a:lnSpc>
                          <a:spcPct val="107000"/>
                        </a:lnSpc>
                        <a:spcBef>
                          <a:spcPts val="0"/>
                        </a:spcBef>
                        <a:spcAft>
                          <a:spcPts val="400"/>
                        </a:spcAft>
                        <a:buFont typeface="Symbol" panose="05050102010706020507" pitchFamily="18" charset="2"/>
                        <a:buChar char=""/>
                        <a:tabLst>
                          <a:tab pos="457200" algn="l"/>
                        </a:tabLst>
                      </a:pPr>
                      <a:r>
                        <a:rPr lang="en-US" sz="800" dirty="0">
                          <a:effectLst/>
                        </a:rPr>
                        <a:t>Using the mapping tool to identify appropriate clinical sites to request</a:t>
                      </a:r>
                    </a:p>
                    <a:p>
                      <a:pPr marL="342900" marR="0" lvl="0" indent="-342900">
                        <a:lnSpc>
                          <a:spcPct val="107000"/>
                        </a:lnSpc>
                        <a:spcBef>
                          <a:spcPts val="0"/>
                        </a:spcBef>
                        <a:spcAft>
                          <a:spcPts val="400"/>
                        </a:spcAft>
                        <a:buFont typeface="Symbol" panose="05050102010706020507" pitchFamily="18" charset="2"/>
                        <a:buChar char=""/>
                        <a:tabLst>
                          <a:tab pos="457200" algn="l"/>
                        </a:tabLst>
                      </a:pPr>
                      <a:r>
                        <a:rPr lang="en-US" sz="800" dirty="0">
                          <a:effectLst/>
                        </a:rPr>
                        <a:t>How to request rotation sites </a:t>
                      </a:r>
                    </a:p>
                    <a:p>
                      <a:pPr marL="342900" marR="0" lvl="0" indent="-342900">
                        <a:lnSpc>
                          <a:spcPct val="107000"/>
                        </a:lnSpc>
                        <a:spcBef>
                          <a:spcPts val="0"/>
                        </a:spcBef>
                        <a:spcAft>
                          <a:spcPts val="400"/>
                        </a:spcAft>
                        <a:buFont typeface="Symbol" panose="05050102010706020507" pitchFamily="18" charset="2"/>
                        <a:buChar char=""/>
                        <a:tabLst>
                          <a:tab pos="457200" algn="l"/>
                        </a:tabLst>
                      </a:pPr>
                      <a:r>
                        <a:rPr lang="en-US" sz="800" dirty="0">
                          <a:effectLst/>
                        </a:rPr>
                        <a:t>Content in next training</a:t>
                      </a:r>
                    </a:p>
                    <a:p>
                      <a:pPr marL="342900" marR="0" lvl="0" indent="-342900">
                        <a:lnSpc>
                          <a:spcPct val="107000"/>
                        </a:lnSpc>
                        <a:spcBef>
                          <a:spcPts val="0"/>
                        </a:spcBef>
                        <a:spcAft>
                          <a:spcPts val="400"/>
                        </a:spcAft>
                        <a:buFont typeface="Symbol" panose="05050102010706020507" pitchFamily="18" charset="2"/>
                        <a:buChar char=""/>
                        <a:tabLst>
                          <a:tab pos="457200" algn="l"/>
                        </a:tabLst>
                      </a:pPr>
                      <a:r>
                        <a:rPr lang="en-US" sz="800" dirty="0">
                          <a:effectLst/>
                        </a:rPr>
                        <a:t>Who to ask for help</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384" marR="43384" marT="6573" marB="0"/>
                </a:tc>
                <a:extLst>
                  <a:ext uri="{0D108BD9-81ED-4DB2-BD59-A6C34878D82A}">
                    <a16:rowId xmlns:a16="http://schemas.microsoft.com/office/drawing/2014/main" val="10002"/>
                  </a:ext>
                </a:extLst>
              </a:tr>
              <a:tr h="1768805">
                <a:tc>
                  <a:txBody>
                    <a:bodyPr/>
                    <a:lstStyle/>
                    <a:p>
                      <a:pPr marL="228600" marR="0">
                        <a:lnSpc>
                          <a:spcPct val="107000"/>
                        </a:lnSpc>
                        <a:spcBef>
                          <a:spcPts val="0"/>
                        </a:spcBef>
                        <a:spcAft>
                          <a:spcPts val="800"/>
                        </a:spcAft>
                      </a:pPr>
                      <a:r>
                        <a:rPr lang="en-US" sz="800">
                          <a:effectLst/>
                        </a:rPr>
                        <a:t>Year 1, Semester 3 (Summer)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384" marR="43384" marT="6573" marB="0"/>
                </a:tc>
                <a:tc>
                  <a:txBody>
                    <a:bodyPr/>
                    <a:lstStyle/>
                    <a:p>
                      <a:pPr marL="228600" marR="0">
                        <a:lnSpc>
                          <a:spcPct val="107000"/>
                        </a:lnSpc>
                        <a:spcBef>
                          <a:spcPts val="0"/>
                        </a:spcBef>
                        <a:spcAft>
                          <a:spcPts val="800"/>
                        </a:spcAft>
                      </a:pPr>
                      <a:r>
                        <a:rPr lang="en-US" sz="800">
                          <a:effectLst/>
                        </a:rPr>
                        <a:t>Training 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3384" marR="43384" marT="6573" marB="0"/>
                </a:tc>
                <a:tc>
                  <a:txBody>
                    <a:bodyPr/>
                    <a:lstStyle/>
                    <a:p>
                      <a:pPr marL="342900" marR="0" lvl="0" indent="-342900">
                        <a:lnSpc>
                          <a:spcPct val="107000"/>
                        </a:lnSpc>
                        <a:spcBef>
                          <a:spcPts val="0"/>
                        </a:spcBef>
                        <a:spcAft>
                          <a:spcPts val="400"/>
                        </a:spcAft>
                        <a:buFont typeface="Symbol" panose="05050102010706020507" pitchFamily="18" charset="2"/>
                        <a:buChar char=""/>
                        <a:tabLst>
                          <a:tab pos="457200" algn="l"/>
                        </a:tabLst>
                      </a:pPr>
                      <a:r>
                        <a:rPr lang="en-US" sz="800" dirty="0">
                          <a:effectLst/>
                        </a:rPr>
                        <a:t>Onboarding/credentialing at clinical sites</a:t>
                      </a:r>
                    </a:p>
                    <a:p>
                      <a:pPr marL="342900" marR="0" lvl="0" indent="-342900">
                        <a:lnSpc>
                          <a:spcPct val="107000"/>
                        </a:lnSpc>
                        <a:spcBef>
                          <a:spcPts val="0"/>
                        </a:spcBef>
                        <a:spcAft>
                          <a:spcPts val="400"/>
                        </a:spcAft>
                        <a:buFont typeface="Symbol" panose="05050102010706020507" pitchFamily="18" charset="2"/>
                        <a:buChar char=""/>
                        <a:tabLst>
                          <a:tab pos="457200" algn="l"/>
                        </a:tabLst>
                      </a:pPr>
                      <a:r>
                        <a:rPr lang="en-US" sz="800" dirty="0">
                          <a:effectLst/>
                        </a:rPr>
                        <a:t>Site placement and confirmation form</a:t>
                      </a:r>
                    </a:p>
                    <a:p>
                      <a:pPr marL="342900" marR="0" lvl="0" indent="-342900">
                        <a:lnSpc>
                          <a:spcPct val="107000"/>
                        </a:lnSpc>
                        <a:spcBef>
                          <a:spcPts val="0"/>
                        </a:spcBef>
                        <a:spcAft>
                          <a:spcPts val="400"/>
                        </a:spcAft>
                        <a:buFont typeface="Symbol" panose="05050102010706020507" pitchFamily="18" charset="2"/>
                        <a:buChar char=""/>
                        <a:tabLst>
                          <a:tab pos="457200" algn="l"/>
                        </a:tabLst>
                      </a:pPr>
                      <a:r>
                        <a:rPr lang="en-US" sz="800" dirty="0">
                          <a:effectLst/>
                        </a:rPr>
                        <a:t>Submission of rotation schedule dates form</a:t>
                      </a:r>
                    </a:p>
                    <a:p>
                      <a:pPr marL="342900" marR="0" lvl="0" indent="-342900">
                        <a:lnSpc>
                          <a:spcPct val="107000"/>
                        </a:lnSpc>
                        <a:spcBef>
                          <a:spcPts val="0"/>
                        </a:spcBef>
                        <a:spcAft>
                          <a:spcPts val="400"/>
                        </a:spcAft>
                        <a:buFont typeface="Symbol" panose="05050102010706020507" pitchFamily="18" charset="2"/>
                        <a:buChar char=""/>
                        <a:tabLst>
                          <a:tab pos="457200" algn="l"/>
                        </a:tabLst>
                      </a:pPr>
                      <a:r>
                        <a:rPr lang="en-US" sz="800" dirty="0">
                          <a:effectLst/>
                        </a:rPr>
                        <a:t>Required student documentation of clinical experiences in E*Value</a:t>
                      </a:r>
                    </a:p>
                    <a:p>
                      <a:pPr marL="742950" marR="0" lvl="1" indent="-285750">
                        <a:lnSpc>
                          <a:spcPct val="107000"/>
                        </a:lnSpc>
                        <a:spcBef>
                          <a:spcPts val="0"/>
                        </a:spcBef>
                        <a:spcAft>
                          <a:spcPts val="400"/>
                        </a:spcAft>
                        <a:buFont typeface="Courier New" panose="02070309020205020404" pitchFamily="49" charset="0"/>
                        <a:buChar char="o"/>
                        <a:tabLst>
                          <a:tab pos="914400" algn="l"/>
                        </a:tabLst>
                      </a:pPr>
                      <a:r>
                        <a:rPr lang="en-US" sz="800" dirty="0">
                          <a:effectLst/>
                        </a:rPr>
                        <a:t>Time Tracking</a:t>
                      </a:r>
                    </a:p>
                    <a:p>
                      <a:pPr marL="742950" marR="0" lvl="1" indent="-285750">
                        <a:lnSpc>
                          <a:spcPct val="107000"/>
                        </a:lnSpc>
                        <a:spcBef>
                          <a:spcPts val="0"/>
                        </a:spcBef>
                        <a:spcAft>
                          <a:spcPts val="400"/>
                        </a:spcAft>
                        <a:buFont typeface="Courier New" panose="02070309020205020404" pitchFamily="49" charset="0"/>
                        <a:buChar char="o"/>
                        <a:tabLst>
                          <a:tab pos="914400" algn="l"/>
                        </a:tabLst>
                      </a:pPr>
                      <a:r>
                        <a:rPr lang="en-US" sz="800" dirty="0">
                          <a:effectLst/>
                        </a:rPr>
                        <a:t>Case</a:t>
                      </a:r>
                      <a:r>
                        <a:rPr lang="en-US" sz="800" baseline="0" dirty="0">
                          <a:effectLst/>
                        </a:rPr>
                        <a:t> Logs</a:t>
                      </a:r>
                      <a:endParaRPr lang="en-US" sz="800" dirty="0">
                        <a:effectLst/>
                      </a:endParaRPr>
                    </a:p>
                    <a:p>
                      <a:pPr marL="742950" marR="0" lvl="1" indent="-285750">
                        <a:lnSpc>
                          <a:spcPct val="107000"/>
                        </a:lnSpc>
                        <a:spcBef>
                          <a:spcPts val="0"/>
                        </a:spcBef>
                        <a:spcAft>
                          <a:spcPts val="400"/>
                        </a:spcAft>
                        <a:buFont typeface="Courier New" panose="02070309020205020404" pitchFamily="49" charset="0"/>
                        <a:buChar char="o"/>
                        <a:tabLst>
                          <a:tab pos="914400" algn="l"/>
                        </a:tabLst>
                      </a:pPr>
                      <a:r>
                        <a:rPr lang="en-US" sz="800" dirty="0">
                          <a:effectLst/>
                        </a:rPr>
                        <a:t>Evaluations</a:t>
                      </a:r>
                    </a:p>
                    <a:p>
                      <a:pPr marL="342900" marR="0" lvl="0" indent="-342900">
                        <a:lnSpc>
                          <a:spcPct val="107000"/>
                        </a:lnSpc>
                        <a:spcBef>
                          <a:spcPts val="0"/>
                        </a:spcBef>
                        <a:spcAft>
                          <a:spcPts val="400"/>
                        </a:spcAft>
                        <a:buFont typeface="Symbol" panose="05050102010706020507" pitchFamily="18" charset="2"/>
                        <a:buChar char=""/>
                        <a:tabLst>
                          <a:tab pos="457200" algn="l"/>
                        </a:tabLst>
                      </a:pPr>
                      <a:r>
                        <a:rPr lang="en-US" sz="800" dirty="0">
                          <a:effectLst/>
                        </a:rPr>
                        <a:t>Communication with clinical faculty about/during clinical placements</a:t>
                      </a:r>
                    </a:p>
                    <a:p>
                      <a:pPr marL="342900" marR="0" lvl="0" indent="-342900">
                        <a:lnSpc>
                          <a:spcPct val="107000"/>
                        </a:lnSpc>
                        <a:spcBef>
                          <a:spcPts val="0"/>
                        </a:spcBef>
                        <a:spcAft>
                          <a:spcPts val="400"/>
                        </a:spcAft>
                        <a:buFont typeface="Symbol" panose="05050102010706020507" pitchFamily="18" charset="2"/>
                        <a:buChar char=""/>
                        <a:tabLst>
                          <a:tab pos="457200" algn="l"/>
                        </a:tabLst>
                      </a:pPr>
                      <a:r>
                        <a:rPr lang="en-US" sz="800" dirty="0">
                          <a:effectLst/>
                        </a:rPr>
                        <a:t>Who to ask for help</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384" marR="43384" marT="6573" marB="0"/>
                </a:tc>
                <a:extLst>
                  <a:ext uri="{0D108BD9-81ED-4DB2-BD59-A6C34878D82A}">
                    <a16:rowId xmlns:a16="http://schemas.microsoft.com/office/drawing/2014/main" val="10003"/>
                  </a:ext>
                </a:extLst>
              </a:tr>
            </a:tbl>
          </a:graphicData>
        </a:graphic>
      </p:graphicFrame>
      <p:sp>
        <p:nvSpPr>
          <p:cNvPr id="2" name="Date Placeholder 1"/>
          <p:cNvSpPr>
            <a:spLocks noGrp="1"/>
          </p:cNvSpPr>
          <p:nvPr>
            <p:ph type="dt" sz="half" idx="10"/>
          </p:nvPr>
        </p:nvSpPr>
        <p:spPr/>
        <p:txBody>
          <a:bodyPr/>
          <a:lstStyle/>
          <a:p>
            <a:r>
              <a:rPr lang="en-US"/>
              <a:t>08/10/2017</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34941669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Help</a:t>
            </a:r>
          </a:p>
        </p:txBody>
      </p:sp>
      <p:sp>
        <p:nvSpPr>
          <p:cNvPr id="7" name="Rectangle 7"/>
          <p:cNvSpPr>
            <a:spLocks noChangeArrowheads="1"/>
          </p:cNvSpPr>
          <p:nvPr/>
        </p:nvSpPr>
        <p:spPr bwMode="auto">
          <a:xfrm>
            <a:off x="2964873" y="316961"/>
            <a:ext cx="48263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3200" dirty="0"/>
              <a:t>Who to contact for HELP!</a:t>
            </a:r>
            <a:r>
              <a:rPr lang="en-US" sz="3200"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endParaRPr lang="en-US" sz="3200"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a:t>08/10/2017</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27</a:t>
            </a:fld>
            <a:endParaRPr lang="en-US" dirty="0"/>
          </a:p>
        </p:txBody>
      </p:sp>
      <p:sp>
        <p:nvSpPr>
          <p:cNvPr id="23" name="Rectangle 3"/>
          <p:cNvSpPr>
            <a:spLocks noChangeArrowheads="1"/>
          </p:cNvSpPr>
          <p:nvPr/>
        </p:nvSpPr>
        <p:spPr bwMode="auto">
          <a:xfrm>
            <a:off x="-6766096" y="1581150"/>
            <a:ext cx="297377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TextBox 9">
            <a:hlinkClick r:id="rId2" action="ppaction://hlinksldjump"/>
            <a:extLst>
              <a:ext uri="{FF2B5EF4-FFF2-40B4-BE49-F238E27FC236}">
                <a16:creationId xmlns:a16="http://schemas.microsoft.com/office/drawing/2014/main" id="{4D821C6B-2DAB-485E-8847-954FFABBB9AA}"/>
              </a:ext>
            </a:extLst>
          </p:cNvPr>
          <p:cNvSpPr txBox="1"/>
          <p:nvPr/>
        </p:nvSpPr>
        <p:spPr>
          <a:xfrm>
            <a:off x="9601200" y="6351814"/>
            <a:ext cx="1480855" cy="369332"/>
          </a:xfrm>
          <a:prstGeom prst="rect">
            <a:avLst/>
          </a:prstGeom>
          <a:noFill/>
        </p:spPr>
        <p:txBody>
          <a:bodyPr wrap="none" rtlCol="0">
            <a:spAutoFit/>
          </a:bodyPr>
          <a:lstStyle/>
          <a:p>
            <a:r>
              <a:rPr lang="en-US" dirty="0">
                <a:solidFill>
                  <a:srgbClr val="FFFF00"/>
                </a:solidFill>
              </a:rPr>
              <a:t>Back to Menu</a:t>
            </a:r>
          </a:p>
        </p:txBody>
      </p:sp>
      <p:graphicFrame>
        <p:nvGraphicFramePr>
          <p:cNvPr id="11" name="Table 10">
            <a:extLst>
              <a:ext uri="{FF2B5EF4-FFF2-40B4-BE49-F238E27FC236}">
                <a16:creationId xmlns:a16="http://schemas.microsoft.com/office/drawing/2014/main" id="{E557EE2D-BF6C-47BE-B36E-AE840C1E9F24}"/>
              </a:ext>
            </a:extLst>
          </p:cNvPr>
          <p:cNvGraphicFramePr>
            <a:graphicFrameLocks noGrp="1"/>
          </p:cNvGraphicFramePr>
          <p:nvPr>
            <p:extLst>
              <p:ext uri="{D42A27DB-BD31-4B8C-83A1-F6EECF244321}">
                <p14:modId xmlns:p14="http://schemas.microsoft.com/office/powerpoint/2010/main" val="4092275231"/>
              </p:ext>
            </p:extLst>
          </p:nvPr>
        </p:nvGraphicFramePr>
        <p:xfrm>
          <a:off x="881597" y="820132"/>
          <a:ext cx="9712516" cy="5483784"/>
        </p:xfrm>
        <a:graphic>
          <a:graphicData uri="http://schemas.openxmlformats.org/drawingml/2006/table">
            <a:tbl>
              <a:tblPr firstRow="1" firstCol="1" bandRow="1"/>
              <a:tblGrid>
                <a:gridCol w="1942503">
                  <a:extLst>
                    <a:ext uri="{9D8B030D-6E8A-4147-A177-3AD203B41FA5}">
                      <a16:colId xmlns:a16="http://schemas.microsoft.com/office/drawing/2014/main" val="4159971660"/>
                    </a:ext>
                  </a:extLst>
                </a:gridCol>
                <a:gridCol w="1802400">
                  <a:extLst>
                    <a:ext uri="{9D8B030D-6E8A-4147-A177-3AD203B41FA5}">
                      <a16:colId xmlns:a16="http://schemas.microsoft.com/office/drawing/2014/main" val="2424495757"/>
                    </a:ext>
                  </a:extLst>
                </a:gridCol>
                <a:gridCol w="1908425">
                  <a:extLst>
                    <a:ext uri="{9D8B030D-6E8A-4147-A177-3AD203B41FA5}">
                      <a16:colId xmlns:a16="http://schemas.microsoft.com/office/drawing/2014/main" val="2657194974"/>
                    </a:ext>
                  </a:extLst>
                </a:gridCol>
                <a:gridCol w="1908425">
                  <a:extLst>
                    <a:ext uri="{9D8B030D-6E8A-4147-A177-3AD203B41FA5}">
                      <a16:colId xmlns:a16="http://schemas.microsoft.com/office/drawing/2014/main" val="3773380736"/>
                    </a:ext>
                  </a:extLst>
                </a:gridCol>
                <a:gridCol w="2150763">
                  <a:extLst>
                    <a:ext uri="{9D8B030D-6E8A-4147-A177-3AD203B41FA5}">
                      <a16:colId xmlns:a16="http://schemas.microsoft.com/office/drawing/2014/main" val="3068243687"/>
                    </a:ext>
                  </a:extLst>
                </a:gridCol>
              </a:tblGrid>
              <a:tr h="275186">
                <a:tc>
                  <a:txBody>
                    <a:bodyPr/>
                    <a:lstStyle/>
                    <a:p>
                      <a:pPr marL="0" marR="0">
                        <a:lnSpc>
                          <a:spcPct val="107000"/>
                        </a:lnSpc>
                        <a:spcBef>
                          <a:spcPts val="0"/>
                        </a:spcBef>
                        <a:spcAft>
                          <a:spcPts val="0"/>
                        </a:spcAft>
                      </a:pPr>
                      <a:r>
                        <a:rPr lang="en-US" sz="1200" b="1" dirty="0">
                          <a:solidFill>
                            <a:schemeClr val="bg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Campus you are at</a:t>
                      </a:r>
                      <a:endParaRPr lang="en-US" sz="1200" dirty="0">
                        <a:solidFill>
                          <a:schemeClr val="bg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solidFill>
                            <a:schemeClr val="bg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Topic you need help with</a:t>
                      </a:r>
                      <a:endParaRPr lang="en-US" sz="1200" dirty="0">
                        <a:solidFill>
                          <a:schemeClr val="bg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a:solidFill>
                            <a:schemeClr val="bg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Contact Person</a:t>
                      </a:r>
                      <a:endParaRPr lang="en-US" sz="1200">
                        <a:solidFill>
                          <a:schemeClr val="bg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a:solidFill>
                            <a:schemeClr val="bg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Title</a:t>
                      </a:r>
                      <a:endParaRPr lang="en-US" sz="1200">
                        <a:solidFill>
                          <a:schemeClr val="bg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solidFill>
                            <a:schemeClr val="bg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Contact Info</a:t>
                      </a:r>
                      <a:endParaRPr lang="en-US" sz="1200" dirty="0">
                        <a:solidFill>
                          <a:schemeClr val="bg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7527420"/>
                  </a:ext>
                </a:extLst>
              </a:tr>
              <a:tr h="704732">
                <a:tc>
                  <a:txBody>
                    <a:bodyPr/>
                    <a:lstStyle/>
                    <a:p>
                      <a:pPr marL="0" marR="0">
                        <a:lnSpc>
                          <a:spcPct val="107000"/>
                        </a:lnSpc>
                        <a:spcBef>
                          <a:spcPts val="0"/>
                        </a:spcBef>
                        <a:spcAft>
                          <a:spcPts val="0"/>
                        </a:spcAft>
                      </a:pPr>
                      <a:r>
                        <a:rPr lang="en-US" sz="1100" b="1" dirty="0">
                          <a:solidFill>
                            <a:schemeClr val="bg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Spokane or Yakima</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Passport </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Tami Kelley</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Academic Coordinator/Advisor, Graduate Program</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SNRS Room 133</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Office Phone:  509-324-7334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Fax:  509-324-7336</a:t>
                      </a:r>
                    </a:p>
                    <a:p>
                      <a:pPr marL="0" marR="0">
                        <a:lnSpc>
                          <a:spcPct val="107000"/>
                        </a:lnSpc>
                        <a:spcBef>
                          <a:spcPts val="0"/>
                        </a:spcBef>
                        <a:spcAft>
                          <a:spcPts val="0"/>
                        </a:spcAft>
                      </a:pPr>
                      <a:r>
                        <a:rPr lang="en-US" sz="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kelleyt@wsu.edu</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360977"/>
                  </a:ext>
                </a:extLst>
              </a:tr>
              <a:tr h="704732">
                <a:tc>
                  <a:txBody>
                    <a:bodyPr/>
                    <a:lstStyle/>
                    <a:p>
                      <a:pPr marL="0" marR="0">
                        <a:lnSpc>
                          <a:spcPct val="107000"/>
                        </a:lnSpc>
                        <a:spcBef>
                          <a:spcPts val="0"/>
                        </a:spcBef>
                        <a:spcAft>
                          <a:spcPts val="0"/>
                        </a:spcAft>
                      </a:pPr>
                      <a:endParaRPr lang="en-US" sz="1100" b="1" dirty="0">
                        <a:solidFill>
                          <a:schemeClr val="bg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Clinical Placement &amp;</a:t>
                      </a:r>
                      <a:r>
                        <a:rPr lang="en-US" sz="900" baseline="0" dirty="0">
                          <a:effectLst/>
                          <a:latin typeface="Calibri" panose="020F0502020204030204" pitchFamily="34" charset="0"/>
                          <a:ea typeface="Calibri" panose="020F0502020204030204" pitchFamily="34" charset="0"/>
                          <a:cs typeface="Times New Roman" panose="02020603050405020304" pitchFamily="18" charset="0"/>
                        </a:rPr>
                        <a:t> Passport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Joanie Christian, BSN, RN</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Clinical Placement Coordinator</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SNRS Room 351</a:t>
                      </a:r>
                      <a:br>
                        <a:rPr lang="en-US" sz="900" dirty="0">
                          <a:effectLst/>
                          <a:latin typeface="Calibri" panose="020F0502020204030204" pitchFamily="34" charset="0"/>
                          <a:ea typeface="Calibri" panose="020F0502020204030204" pitchFamily="34" charset="0"/>
                          <a:cs typeface="Times New Roman" panose="02020603050405020304" pitchFamily="18" charset="0"/>
                        </a:rPr>
                      </a:br>
                      <a:r>
                        <a:rPr lang="en-US" sz="900" dirty="0">
                          <a:effectLst/>
                          <a:latin typeface="Calibri" panose="020F0502020204030204" pitchFamily="34" charset="0"/>
                          <a:ea typeface="Calibri" panose="020F0502020204030204" pitchFamily="34" charset="0"/>
                          <a:cs typeface="Times New Roman" panose="02020603050405020304" pitchFamily="18" charset="0"/>
                        </a:rPr>
                        <a:t>Office Phone: 509-324-7226</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Cell Phone: 509-675-3403 </a:t>
                      </a:r>
                      <a:r>
                        <a:rPr lang="en-US" sz="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joanie.christian@wsu.edu</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7149820"/>
                  </a:ext>
                </a:extLst>
              </a:tr>
              <a:tr h="420307">
                <a:tc>
                  <a:txBody>
                    <a:bodyPr/>
                    <a:lstStyle/>
                    <a:p>
                      <a:pPr marL="0" marR="0">
                        <a:lnSpc>
                          <a:spcPct val="107000"/>
                        </a:lnSpc>
                        <a:spcBef>
                          <a:spcPts val="0"/>
                        </a:spcBef>
                        <a:spcAft>
                          <a:spcPts val="0"/>
                        </a:spcAft>
                      </a:pPr>
                      <a:r>
                        <a:rPr lang="en-US" sz="1100" b="1">
                          <a:solidFill>
                            <a:schemeClr val="bg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Tri Cities</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Clinical Placement &amp; Passport</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Bevan Briggs</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Interim Academic Director, Clinical Assistant Professor</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TC 1233</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Office Phone: 509-372-7168 </a:t>
                      </a:r>
                      <a:r>
                        <a:rPr lang="en-US" sz="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bwbriggs@wsu.edu</a:t>
                      </a:r>
                      <a:endParaRPr lang="en-US" sz="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072079"/>
                  </a:ext>
                </a:extLst>
              </a:tr>
              <a:tr h="704732">
                <a:tc>
                  <a:txBody>
                    <a:bodyPr/>
                    <a:lstStyle/>
                    <a:p>
                      <a:pPr marL="0" marR="0">
                        <a:lnSpc>
                          <a:spcPct val="107000"/>
                        </a:lnSpc>
                        <a:spcBef>
                          <a:spcPts val="0"/>
                        </a:spcBef>
                        <a:spcAft>
                          <a:spcPts val="0"/>
                        </a:spcAft>
                      </a:pPr>
                      <a:r>
                        <a:rPr lang="en-US" sz="1100" b="1">
                          <a:solidFill>
                            <a:schemeClr val="bg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Vancouver</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Passport</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Rosalind Hatch-Pirkl</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Secretary Senior</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VLIB 210</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Office Phone:  360-546-9085</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Fax:  360-546-9398</a:t>
                      </a:r>
                    </a:p>
                    <a:p>
                      <a:pPr marL="0" marR="0">
                        <a:lnSpc>
                          <a:spcPct val="107000"/>
                        </a:lnSpc>
                        <a:spcBef>
                          <a:spcPts val="0"/>
                        </a:spcBef>
                        <a:spcAft>
                          <a:spcPts val="0"/>
                        </a:spcAft>
                      </a:pPr>
                      <a:r>
                        <a:rPr lang="en-US" sz="9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r.hatch-pirkl@wsu.edu</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2316036"/>
                  </a:ext>
                </a:extLst>
              </a:tr>
              <a:tr h="562519">
                <a:tc>
                  <a:txBody>
                    <a:bodyPr/>
                    <a:lstStyle/>
                    <a:p>
                      <a:pPr marL="0" marR="0">
                        <a:lnSpc>
                          <a:spcPct val="107000"/>
                        </a:lnSpc>
                        <a:spcBef>
                          <a:spcPts val="0"/>
                        </a:spcBef>
                        <a:spcAft>
                          <a:spcPts val="0"/>
                        </a:spcAft>
                      </a:pPr>
                      <a:endParaRPr lang="en-US" sz="1100" b="1" dirty="0">
                        <a:solidFill>
                          <a:schemeClr val="bg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Clinical Placement &amp; Passport</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Krista</a:t>
                      </a:r>
                      <a:r>
                        <a:rPr lang="en-US" sz="900" baseline="0" dirty="0">
                          <a:effectLst/>
                          <a:latin typeface="Calibri" panose="020F0502020204030204" pitchFamily="34" charset="0"/>
                          <a:ea typeface="Calibri" panose="020F0502020204030204" pitchFamily="34" charset="0"/>
                          <a:cs typeface="Times New Roman" panose="02020603050405020304" pitchFamily="18" charset="0"/>
                        </a:rPr>
                        <a:t> Walker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Clinical Placement Coordinator</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VLIB Room 210 Y</a:t>
                      </a:r>
                      <a:br>
                        <a:rPr lang="en-US" sz="900" dirty="0">
                          <a:effectLst/>
                          <a:latin typeface="Calibri" panose="020F0502020204030204" pitchFamily="34" charset="0"/>
                          <a:ea typeface="Calibri" panose="020F0502020204030204" pitchFamily="34" charset="0"/>
                          <a:cs typeface="Times New Roman" panose="02020603050405020304" pitchFamily="18" charset="0"/>
                        </a:rPr>
                      </a:br>
                      <a:r>
                        <a:rPr lang="en-US" sz="900" dirty="0">
                          <a:effectLst/>
                          <a:latin typeface="Calibri" panose="020F0502020204030204" pitchFamily="34" charset="0"/>
                          <a:ea typeface="Calibri" panose="020F0502020204030204" pitchFamily="34" charset="0"/>
                          <a:cs typeface="Times New Roman" panose="02020603050405020304" pitchFamily="18" charset="0"/>
                        </a:rPr>
                        <a:t>Office Phone: 360-546-9164</a:t>
                      </a:r>
                    </a:p>
                    <a:p>
                      <a:pPr marL="0" marR="0">
                        <a:lnSpc>
                          <a:spcPct val="107000"/>
                        </a:lnSpc>
                        <a:spcBef>
                          <a:spcPts val="0"/>
                        </a:spcBef>
                        <a:spcAft>
                          <a:spcPts val="0"/>
                        </a:spcAft>
                      </a:pPr>
                      <a:r>
                        <a:rPr lang="en-US" sz="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krista.walker@wsu.edu</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171051"/>
                  </a:ext>
                </a:extLst>
              </a:tr>
              <a:tr h="562519">
                <a:tc>
                  <a:txBody>
                    <a:bodyPr/>
                    <a:lstStyle/>
                    <a:p>
                      <a:pPr marL="0" marR="0">
                        <a:lnSpc>
                          <a:spcPct val="107000"/>
                        </a:lnSpc>
                        <a:spcBef>
                          <a:spcPts val="0"/>
                        </a:spcBef>
                        <a:spcAft>
                          <a:spcPts val="0"/>
                        </a:spcAft>
                      </a:pPr>
                      <a:r>
                        <a:rPr lang="en-US" sz="1100" b="1">
                          <a:solidFill>
                            <a:schemeClr val="bg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All Campuses</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E*Value Technical Support</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Gerry Manfred</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IT Program Coordinator &amp; Evalue System Administrator</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SNRS Room 339</a:t>
                      </a:r>
                    </a:p>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Office Phone:  509-324-7426  </a:t>
                      </a:r>
                    </a:p>
                    <a:p>
                      <a:pPr marL="0" marR="0">
                        <a:lnSpc>
                          <a:spcPct val="107000"/>
                        </a:lnSpc>
                        <a:spcBef>
                          <a:spcPts val="0"/>
                        </a:spcBef>
                        <a:spcAft>
                          <a:spcPts val="0"/>
                        </a:spcAft>
                      </a:pPr>
                      <a:r>
                        <a:rPr lang="en-US" sz="9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gerry.manfred@wsu.edu</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549876"/>
                  </a:ext>
                </a:extLst>
              </a:tr>
              <a:tr h="704732">
                <a:tc>
                  <a:txBody>
                    <a:bodyPr/>
                    <a:lstStyle/>
                    <a:p>
                      <a:pPr marL="0" marR="0">
                        <a:lnSpc>
                          <a:spcPct val="107000"/>
                        </a:lnSpc>
                        <a:spcBef>
                          <a:spcPts val="0"/>
                        </a:spcBef>
                        <a:spcAft>
                          <a:spcPts val="0"/>
                        </a:spcAft>
                      </a:pPr>
                      <a:endParaRPr lang="en-US" sz="1100" b="1" dirty="0">
                        <a:solidFill>
                          <a:schemeClr val="bg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Questions about FNP curriculum or clinical supervision</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Dawn DePriest</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Track Coordinator, FNP Program</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SNRS 414D</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Office Phone:  (509) 324-7484</a:t>
                      </a:r>
                    </a:p>
                    <a:p>
                      <a:pPr marL="0" marR="0">
                        <a:lnSpc>
                          <a:spcPct val="107000"/>
                        </a:lnSpc>
                        <a:spcBef>
                          <a:spcPts val="0"/>
                        </a:spcBef>
                        <a:spcAft>
                          <a:spcPts val="0"/>
                        </a:spcAft>
                      </a:pPr>
                      <a:r>
                        <a:rPr lang="en-US" sz="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dawn.depriest@wsu.edu</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3794745"/>
                  </a:ext>
                </a:extLst>
              </a:tr>
              <a:tr h="562519">
                <a:tc>
                  <a:txBody>
                    <a:bodyPr/>
                    <a:lstStyle/>
                    <a:p>
                      <a:pPr marL="0" marR="0">
                        <a:lnSpc>
                          <a:spcPct val="107000"/>
                        </a:lnSpc>
                        <a:spcBef>
                          <a:spcPts val="0"/>
                        </a:spcBef>
                        <a:spcAft>
                          <a:spcPts val="0"/>
                        </a:spcAft>
                      </a:pPr>
                      <a:endParaRPr lang="en-US" sz="1100" b="1" dirty="0">
                        <a:solidFill>
                          <a:schemeClr val="bg2">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Questions about PMHNP curriculum or clinical supervision</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Dr. Anne Mason</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Track Coordinator,PMHNP Program</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SNRS 161</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Office phone:  509-324-7253</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Fax:  509-324-7250</a:t>
                      </a:r>
                    </a:p>
                    <a:p>
                      <a:pPr marL="0" marR="0">
                        <a:lnSpc>
                          <a:spcPct val="107000"/>
                        </a:lnSpc>
                        <a:spcBef>
                          <a:spcPts val="0"/>
                        </a:spcBef>
                        <a:spcAft>
                          <a:spcPts val="0"/>
                        </a:spcAft>
                      </a:pPr>
                      <a:r>
                        <a:rPr lang="en-US" sz="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Anne.mason@wsu.edu</a:t>
                      </a: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41122" marR="41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4417338"/>
                  </a:ext>
                </a:extLst>
              </a:tr>
            </a:tbl>
          </a:graphicData>
        </a:graphic>
      </p:graphicFrame>
    </p:spTree>
    <p:extLst>
      <p:ext uri="{BB962C8B-B14F-4D97-AF65-F5344CB8AC3E}">
        <p14:creationId xmlns:p14="http://schemas.microsoft.com/office/powerpoint/2010/main" val="11332879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endCondLst>
                                    <p:cond evt="onNext" delay="0">
                                      <p:tgtEl>
                                        <p:sldTgt/>
                                      </p:tgtEl>
                                    </p:cond>
                                  </p:end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30" y="545392"/>
            <a:ext cx="9633290" cy="894819"/>
          </a:xfrm>
        </p:spPr>
        <p:txBody>
          <a:bodyPr/>
          <a:lstStyle/>
          <a:p>
            <a:pPr lvl="0"/>
            <a:r>
              <a:rPr lang="en-US" sz="4800" b="1" dirty="0">
                <a:solidFill>
                  <a:schemeClr val="accent1">
                    <a:lumMod val="60000"/>
                    <a:lumOff val="40000"/>
                  </a:schemeClr>
                </a:solidFill>
              </a:rPr>
              <a:t>What is E*Value?</a:t>
            </a:r>
          </a:p>
        </p:txBody>
      </p:sp>
      <p:sp>
        <p:nvSpPr>
          <p:cNvPr id="6" name="Rectangle 5"/>
          <p:cNvSpPr/>
          <p:nvPr/>
        </p:nvSpPr>
        <p:spPr>
          <a:xfrm>
            <a:off x="648930" y="1632946"/>
            <a:ext cx="10693452" cy="3739485"/>
          </a:xfrm>
          <a:prstGeom prst="rect">
            <a:avLst/>
          </a:prstGeom>
        </p:spPr>
        <p:txBody>
          <a:bodyPr wrap="square">
            <a:spAutoFit/>
          </a:bodyPr>
          <a:lstStyle/>
          <a:p>
            <a:pPr lvl="0">
              <a:spcAft>
                <a:spcPts val="600"/>
              </a:spcAft>
              <a:buClr>
                <a:schemeClr val="accent1">
                  <a:lumMod val="60000"/>
                  <a:lumOff val="40000"/>
                </a:schemeClr>
              </a:buClr>
            </a:pPr>
            <a:r>
              <a:rPr lang="en-US" sz="3200" dirty="0"/>
              <a:t>E*Value is a web-based software package that is used to manage data associated with clinical placement which includes:</a:t>
            </a:r>
          </a:p>
          <a:p>
            <a:pPr marL="800100" lvl="1" indent="-342900">
              <a:buClr>
                <a:schemeClr val="accent1">
                  <a:lumMod val="60000"/>
                  <a:lumOff val="40000"/>
                </a:schemeClr>
              </a:buClr>
              <a:buFont typeface="Wingdings" panose="05000000000000000000" pitchFamily="2" charset="2"/>
              <a:buChar char="Ø"/>
            </a:pPr>
            <a:r>
              <a:rPr lang="en-US" sz="2800" dirty="0"/>
              <a:t>affiliation agreements</a:t>
            </a:r>
          </a:p>
          <a:p>
            <a:pPr marL="800100" lvl="1" indent="-342900">
              <a:buClr>
                <a:schemeClr val="accent1">
                  <a:lumMod val="60000"/>
                  <a:lumOff val="40000"/>
                </a:schemeClr>
              </a:buClr>
              <a:buFont typeface="Wingdings" panose="05000000000000000000" pitchFamily="2" charset="2"/>
              <a:buChar char="Ø"/>
            </a:pPr>
            <a:r>
              <a:rPr lang="en-US" sz="2800" dirty="0"/>
              <a:t>clinical site information</a:t>
            </a:r>
          </a:p>
          <a:p>
            <a:pPr marL="800100" lvl="1" indent="-342900">
              <a:buClr>
                <a:schemeClr val="accent1">
                  <a:lumMod val="60000"/>
                  <a:lumOff val="40000"/>
                </a:schemeClr>
              </a:buClr>
              <a:buFont typeface="Wingdings" panose="05000000000000000000" pitchFamily="2" charset="2"/>
              <a:buChar char="Ø"/>
            </a:pPr>
            <a:r>
              <a:rPr lang="en-US" sz="2800" dirty="0"/>
              <a:t>rotation requests and scheduling</a:t>
            </a:r>
          </a:p>
          <a:p>
            <a:pPr marL="800100" lvl="1" indent="-342900">
              <a:buClr>
                <a:schemeClr val="accent1">
                  <a:lumMod val="60000"/>
                  <a:lumOff val="40000"/>
                </a:schemeClr>
              </a:buClr>
              <a:buFont typeface="Wingdings" panose="05000000000000000000" pitchFamily="2" charset="2"/>
              <a:buChar char="Ø"/>
            </a:pPr>
            <a:r>
              <a:rPr lang="en-US" sz="2800" dirty="0"/>
              <a:t>student/faculty/staff/preceptor biographic information</a:t>
            </a:r>
          </a:p>
          <a:p>
            <a:pPr marL="800100" lvl="1" indent="-342900">
              <a:buClr>
                <a:schemeClr val="accent1">
                  <a:lumMod val="60000"/>
                  <a:lumOff val="40000"/>
                </a:schemeClr>
              </a:buClr>
              <a:buFont typeface="Wingdings" panose="05000000000000000000" pitchFamily="2" charset="2"/>
              <a:buChar char="Ø"/>
            </a:pPr>
            <a:r>
              <a:rPr lang="en-US" sz="2800" dirty="0"/>
              <a:t>student clinical documentation</a:t>
            </a:r>
          </a:p>
          <a:p>
            <a:pPr marL="800100" lvl="1" indent="-342900">
              <a:buClr>
                <a:schemeClr val="accent1">
                  <a:lumMod val="60000"/>
                  <a:lumOff val="40000"/>
                </a:schemeClr>
              </a:buClr>
              <a:buFont typeface="Wingdings" panose="05000000000000000000" pitchFamily="2" charset="2"/>
              <a:buChar char="Ø"/>
            </a:pPr>
            <a:r>
              <a:rPr lang="en-US" sz="2800" dirty="0"/>
              <a:t>evaluations associated with clinical rotations</a:t>
            </a:r>
          </a:p>
        </p:txBody>
      </p:sp>
      <p:sp>
        <p:nvSpPr>
          <p:cNvPr id="4" name="TextBox 3">
            <a:hlinkClick r:id="rId3" action="ppaction://hlinksldjump"/>
          </p:cNvPr>
          <p:cNvSpPr txBox="1"/>
          <p:nvPr/>
        </p:nvSpPr>
        <p:spPr>
          <a:xfrm>
            <a:off x="9601200" y="6351814"/>
            <a:ext cx="1480855" cy="369332"/>
          </a:xfrm>
          <a:prstGeom prst="rect">
            <a:avLst/>
          </a:prstGeom>
          <a:noFill/>
        </p:spPr>
        <p:txBody>
          <a:bodyPr wrap="none" rtlCol="0">
            <a:spAutoFit/>
          </a:bodyPr>
          <a:lstStyle/>
          <a:p>
            <a:r>
              <a:rPr lang="en-US" dirty="0">
                <a:solidFill>
                  <a:srgbClr val="FFFF00"/>
                </a:solidFill>
              </a:rPr>
              <a:t>Back to Menu</a:t>
            </a:r>
          </a:p>
        </p:txBody>
      </p:sp>
      <p:sp>
        <p:nvSpPr>
          <p:cNvPr id="3" name="Date Placeholder 2"/>
          <p:cNvSpPr>
            <a:spLocks noGrp="1"/>
          </p:cNvSpPr>
          <p:nvPr>
            <p:ph type="dt" sz="half" idx="10"/>
          </p:nvPr>
        </p:nvSpPr>
        <p:spPr/>
        <p:txBody>
          <a:bodyPr/>
          <a:lstStyle/>
          <a:p>
            <a:r>
              <a:rPr lang="en-US"/>
              <a:t>08/10/2017</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23547754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 calcmode="lin" valueType="num">
                                      <p:cBhvr>
                                        <p:cTn id="10"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1"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2" dur="500"/>
                                        <p:tgtEl>
                                          <p:spTgt spid="6">
                                            <p:txEl>
                                              <p:pRg st="1" end="1"/>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p:cTn id="1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7" dur="500"/>
                                        <p:tgtEl>
                                          <p:spTgt spid="6">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 calcmode="lin" valueType="num">
                                      <p:cBhvr>
                                        <p:cTn id="20"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6">
                                            <p:txEl>
                                              <p:pRg st="3" end="3"/>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p:cTn id="25"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6">
                                            <p:txEl>
                                              <p:pRg st="4" end="4"/>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 calcmode="lin" valueType="num">
                                      <p:cBhvr>
                                        <p:cTn id="30"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2" dur="500"/>
                                        <p:tgtEl>
                                          <p:spTgt spid="6">
                                            <p:txEl>
                                              <p:pRg st="5" end="5"/>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p:cTn id="35"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459" y="476686"/>
            <a:ext cx="9299994" cy="894819"/>
          </a:xfrm>
        </p:spPr>
        <p:txBody>
          <a:bodyPr/>
          <a:lstStyle/>
          <a:p>
            <a:pPr lvl="0" algn="ctr"/>
            <a:r>
              <a:rPr lang="en-US" sz="4800" b="1" dirty="0">
                <a:solidFill>
                  <a:schemeClr val="accent1">
                    <a:lumMod val="60000"/>
                    <a:lumOff val="40000"/>
                  </a:schemeClr>
                </a:solidFill>
              </a:rPr>
              <a:t>Faculty primarily use E*Value for:</a:t>
            </a:r>
          </a:p>
        </p:txBody>
      </p:sp>
      <p:sp>
        <p:nvSpPr>
          <p:cNvPr id="6" name="Rectangle 5"/>
          <p:cNvSpPr/>
          <p:nvPr/>
        </p:nvSpPr>
        <p:spPr>
          <a:xfrm>
            <a:off x="781666" y="1465886"/>
            <a:ext cx="10560716" cy="4585871"/>
          </a:xfrm>
          <a:prstGeom prst="rect">
            <a:avLst/>
          </a:prstGeom>
        </p:spPr>
        <p:txBody>
          <a:bodyPr wrap="square">
            <a:spAutoFit/>
          </a:bodyPr>
          <a:lstStyle/>
          <a:p>
            <a:pPr marL="342900" lvl="0" indent="-342900">
              <a:spcAft>
                <a:spcPts val="600"/>
              </a:spcAft>
              <a:buClr>
                <a:schemeClr val="accent1">
                  <a:lumMod val="60000"/>
                  <a:lumOff val="40000"/>
                </a:schemeClr>
              </a:buClr>
              <a:buFont typeface="Wingdings" panose="05000000000000000000" pitchFamily="2" charset="2"/>
              <a:buChar char="Ø"/>
            </a:pPr>
            <a:r>
              <a:rPr lang="en-US" sz="2800" dirty="0"/>
              <a:t>Supervision and Assessment of Student Clinical Activities  </a:t>
            </a:r>
          </a:p>
          <a:p>
            <a:pPr marL="800100" lvl="1" indent="-342900">
              <a:spcAft>
                <a:spcPts val="600"/>
              </a:spcAft>
              <a:buClr>
                <a:schemeClr val="accent1">
                  <a:lumMod val="60000"/>
                  <a:lumOff val="40000"/>
                </a:schemeClr>
              </a:buClr>
              <a:buFont typeface="Wingdings" panose="05000000000000000000" pitchFamily="2" charset="2"/>
              <a:buChar char="§"/>
            </a:pPr>
            <a:r>
              <a:rPr lang="en-US" sz="2800" dirty="0"/>
              <a:t>Time Tracking</a:t>
            </a:r>
          </a:p>
          <a:p>
            <a:pPr marL="800100" lvl="1" indent="-342900">
              <a:spcAft>
                <a:spcPts val="600"/>
              </a:spcAft>
              <a:buClr>
                <a:schemeClr val="accent1">
                  <a:lumMod val="60000"/>
                  <a:lumOff val="40000"/>
                </a:schemeClr>
              </a:buClr>
              <a:buFont typeface="Wingdings" panose="05000000000000000000" pitchFamily="2" charset="2"/>
              <a:buChar char="§"/>
            </a:pPr>
            <a:r>
              <a:rPr lang="en-US" sz="2800" dirty="0"/>
              <a:t>Case Logs</a:t>
            </a:r>
          </a:p>
          <a:p>
            <a:pPr marL="342900" lvl="0" indent="-342900">
              <a:spcAft>
                <a:spcPts val="600"/>
              </a:spcAft>
              <a:buClr>
                <a:schemeClr val="accent1">
                  <a:lumMod val="60000"/>
                  <a:lumOff val="40000"/>
                </a:schemeClr>
              </a:buClr>
              <a:buFont typeface="Wingdings" panose="05000000000000000000" pitchFamily="2" charset="2"/>
              <a:buChar char="Ø"/>
            </a:pPr>
            <a:r>
              <a:rPr lang="en-US" sz="2800" dirty="0"/>
              <a:t>Evaluations of </a:t>
            </a:r>
          </a:p>
          <a:p>
            <a:pPr marL="800100" lvl="1" indent="-342900">
              <a:spcAft>
                <a:spcPts val="600"/>
              </a:spcAft>
              <a:buClr>
                <a:schemeClr val="accent1">
                  <a:lumMod val="60000"/>
                  <a:lumOff val="40000"/>
                </a:schemeClr>
              </a:buClr>
              <a:buFont typeface="Wingdings" panose="05000000000000000000" pitchFamily="2" charset="2"/>
              <a:buChar char="§"/>
            </a:pPr>
            <a:r>
              <a:rPr lang="en-US" sz="2800" dirty="0"/>
              <a:t>Students</a:t>
            </a:r>
          </a:p>
          <a:p>
            <a:pPr marL="800100" lvl="1" indent="-342900">
              <a:spcAft>
                <a:spcPts val="600"/>
              </a:spcAft>
              <a:buClr>
                <a:schemeClr val="accent1">
                  <a:lumMod val="60000"/>
                  <a:lumOff val="40000"/>
                </a:schemeClr>
              </a:buClr>
              <a:buFont typeface="Wingdings" panose="05000000000000000000" pitchFamily="2" charset="2"/>
              <a:buChar char="§"/>
            </a:pPr>
            <a:r>
              <a:rPr lang="en-US" sz="2800" dirty="0"/>
              <a:t>Sites</a:t>
            </a:r>
          </a:p>
          <a:p>
            <a:pPr marL="457200" indent="-457200">
              <a:spcAft>
                <a:spcPts val="600"/>
              </a:spcAft>
              <a:buClr>
                <a:schemeClr val="accent1">
                  <a:lumMod val="60000"/>
                  <a:lumOff val="40000"/>
                </a:schemeClr>
              </a:buClr>
              <a:buFont typeface="Wingdings" panose="05000000000000000000" pitchFamily="2" charset="2"/>
              <a:buChar char="Ø"/>
            </a:pPr>
            <a:r>
              <a:rPr lang="en-US" sz="2800" dirty="0"/>
              <a:t>Assessment</a:t>
            </a:r>
          </a:p>
          <a:p>
            <a:pPr marL="914400" lvl="1" indent="-457200">
              <a:spcAft>
                <a:spcPts val="600"/>
              </a:spcAft>
              <a:buClr>
                <a:schemeClr val="accent1">
                  <a:lumMod val="60000"/>
                  <a:lumOff val="40000"/>
                </a:schemeClr>
              </a:buClr>
              <a:buFont typeface="Wingdings" panose="05000000000000000000" pitchFamily="2" charset="2"/>
              <a:buChar char="§"/>
            </a:pPr>
            <a:r>
              <a:rPr lang="en-US" sz="2800" dirty="0"/>
              <a:t>Reports for Clinical Faculty</a:t>
            </a:r>
          </a:p>
          <a:p>
            <a:pPr marL="914400" lvl="1" indent="-457200">
              <a:spcAft>
                <a:spcPts val="600"/>
              </a:spcAft>
              <a:buClr>
                <a:schemeClr val="accent1">
                  <a:lumMod val="60000"/>
                  <a:lumOff val="40000"/>
                </a:schemeClr>
              </a:buClr>
              <a:buFont typeface="Wingdings" panose="05000000000000000000" pitchFamily="2" charset="2"/>
              <a:buChar char="§"/>
            </a:pPr>
            <a:r>
              <a:rPr lang="en-US" sz="2800" dirty="0"/>
              <a:t>Reports for Program Directors and Coordinators</a:t>
            </a:r>
          </a:p>
        </p:txBody>
      </p:sp>
      <p:sp>
        <p:nvSpPr>
          <p:cNvPr id="5" name="TextBox 4">
            <a:hlinkClick r:id="rId3" action="ppaction://hlinksldjump"/>
          </p:cNvPr>
          <p:cNvSpPr txBox="1"/>
          <p:nvPr/>
        </p:nvSpPr>
        <p:spPr>
          <a:xfrm>
            <a:off x="9601200" y="6351814"/>
            <a:ext cx="1480855" cy="369332"/>
          </a:xfrm>
          <a:prstGeom prst="rect">
            <a:avLst/>
          </a:prstGeom>
          <a:noFill/>
        </p:spPr>
        <p:txBody>
          <a:bodyPr wrap="none" rtlCol="0">
            <a:spAutoFit/>
          </a:bodyPr>
          <a:lstStyle/>
          <a:p>
            <a:r>
              <a:rPr lang="en-US" dirty="0">
                <a:solidFill>
                  <a:srgbClr val="FFFF00"/>
                </a:solidFill>
              </a:rPr>
              <a:t>Back to Menu</a:t>
            </a:r>
          </a:p>
        </p:txBody>
      </p:sp>
      <p:sp>
        <p:nvSpPr>
          <p:cNvPr id="3" name="Date Placeholder 2"/>
          <p:cNvSpPr>
            <a:spLocks noGrp="1"/>
          </p:cNvSpPr>
          <p:nvPr>
            <p:ph type="dt" sz="half" idx="10"/>
          </p:nvPr>
        </p:nvSpPr>
        <p:spPr/>
        <p:txBody>
          <a:bodyPr/>
          <a:lstStyle/>
          <a:p>
            <a:r>
              <a:rPr lang="en-US"/>
              <a:t>08/10/2017</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29676227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56" y="196467"/>
            <a:ext cx="9958835" cy="894819"/>
          </a:xfrm>
        </p:spPr>
        <p:txBody>
          <a:bodyPr/>
          <a:lstStyle/>
          <a:p>
            <a:pPr lvl="0"/>
            <a:r>
              <a:rPr lang="en-US" sz="4800" b="1" dirty="0">
                <a:solidFill>
                  <a:schemeClr val="accent1">
                    <a:lumMod val="60000"/>
                    <a:lumOff val="40000"/>
                  </a:schemeClr>
                </a:solidFill>
              </a:rPr>
              <a:t>Time Tracking and your role in it</a:t>
            </a:r>
          </a:p>
        </p:txBody>
      </p:sp>
      <p:sp>
        <p:nvSpPr>
          <p:cNvPr id="3" name="Rectangle 2"/>
          <p:cNvSpPr/>
          <p:nvPr/>
        </p:nvSpPr>
        <p:spPr>
          <a:xfrm>
            <a:off x="357557" y="1331131"/>
            <a:ext cx="9994983" cy="4555093"/>
          </a:xfrm>
          <a:prstGeom prst="rect">
            <a:avLst/>
          </a:prstGeom>
        </p:spPr>
        <p:txBody>
          <a:bodyPr wrap="square">
            <a:spAutoFit/>
          </a:bodyPr>
          <a:lstStyle/>
          <a:p>
            <a:pPr lvl="0">
              <a:spcAft>
                <a:spcPts val="1200"/>
              </a:spcAft>
            </a:pPr>
            <a:r>
              <a:rPr lang="en-US" sz="2000" dirty="0"/>
              <a:t>Time Tracking tracks student completion of required hours for each rotation.  To avoid additional work for preceptors that receive no compensation, the E*Value system has been set up for faculty to review and confirm student time tracking entries.</a:t>
            </a:r>
          </a:p>
          <a:p>
            <a:pPr lvl="0">
              <a:spcAft>
                <a:spcPts val="1200"/>
              </a:spcAft>
            </a:pPr>
            <a:r>
              <a:rPr lang="en-US" sz="2000" dirty="0"/>
              <a:t>In order for faculty to review time tracking on behalf of the preceptor, the following procedures have been instituted:</a:t>
            </a:r>
          </a:p>
          <a:p>
            <a:pPr marL="742950" lvl="1" indent="-285750">
              <a:spcAft>
                <a:spcPts val="600"/>
              </a:spcAft>
              <a:buClr>
                <a:schemeClr val="accent1">
                  <a:lumMod val="60000"/>
                  <a:lumOff val="40000"/>
                </a:schemeClr>
              </a:buClr>
              <a:buFont typeface="Wingdings" panose="05000000000000000000" pitchFamily="2" charset="2"/>
              <a:buChar char="Ø"/>
            </a:pPr>
            <a:r>
              <a:rPr lang="en-US" sz="2000" dirty="0"/>
              <a:t>Part of your role as Faculty will be to </a:t>
            </a:r>
            <a:r>
              <a:rPr lang="en-US" sz="2000" b="1" dirty="0">
                <a:solidFill>
                  <a:srgbClr val="FF0000"/>
                </a:solidFill>
              </a:rPr>
              <a:t>login weekly</a:t>
            </a:r>
            <a:r>
              <a:rPr lang="en-US" sz="2000" dirty="0"/>
              <a:t> to E*Value and </a:t>
            </a:r>
            <a:r>
              <a:rPr lang="en-US" sz="2000" b="1" dirty="0">
                <a:solidFill>
                  <a:srgbClr val="FF0000"/>
                </a:solidFill>
              </a:rPr>
              <a:t>confirm</a:t>
            </a:r>
            <a:r>
              <a:rPr lang="en-US" sz="2000" dirty="0"/>
              <a:t> your student’s time tracking entries on behalf of the preceptors, but will not receive reminders to do so</a:t>
            </a:r>
          </a:p>
          <a:p>
            <a:pPr marL="742950" lvl="1" indent="-285750">
              <a:spcAft>
                <a:spcPts val="600"/>
              </a:spcAft>
              <a:buClr>
                <a:schemeClr val="accent1">
                  <a:lumMod val="60000"/>
                  <a:lumOff val="40000"/>
                </a:schemeClr>
              </a:buClr>
              <a:buFont typeface="Wingdings" panose="05000000000000000000" pitchFamily="2" charset="2"/>
              <a:buChar char="Ø"/>
            </a:pPr>
            <a:r>
              <a:rPr lang="en-US" sz="2000" dirty="0"/>
              <a:t>You will also need to remind students that they have only </a:t>
            </a:r>
            <a:r>
              <a:rPr lang="en-US" sz="2000" b="1" dirty="0">
                <a:solidFill>
                  <a:srgbClr val="FF0000"/>
                </a:solidFill>
              </a:rPr>
              <a:t>7 days</a:t>
            </a:r>
            <a:r>
              <a:rPr lang="en-US" sz="2000" b="1" dirty="0"/>
              <a:t> </a:t>
            </a:r>
            <a:r>
              <a:rPr lang="en-US" sz="2000" dirty="0"/>
              <a:t>after completing their rotation to log their time in E*Value</a:t>
            </a:r>
          </a:p>
          <a:p>
            <a:pPr marL="742950" lvl="1" indent="-285750">
              <a:spcAft>
                <a:spcPts val="600"/>
              </a:spcAft>
              <a:buClr>
                <a:schemeClr val="accent1">
                  <a:lumMod val="60000"/>
                  <a:lumOff val="40000"/>
                </a:schemeClr>
              </a:buClr>
              <a:buFont typeface="Wingdings" panose="05000000000000000000" pitchFamily="2" charset="2"/>
              <a:buChar char="Ø"/>
            </a:pPr>
            <a:r>
              <a:rPr lang="en-US" sz="2000" dirty="0"/>
              <a:t>Remind your students that they must select their preceptor as their ‘supervisor’ in time tracking entries (different from who they select for Case Logs), to enable us to track and verify preceptor hours for them to use for recertification.</a:t>
            </a:r>
          </a:p>
        </p:txBody>
      </p:sp>
      <p:sp>
        <p:nvSpPr>
          <p:cNvPr id="5" name="TextBox 4">
            <a:hlinkClick r:id="rId3" action="ppaction://hlinksldjump"/>
          </p:cNvPr>
          <p:cNvSpPr txBox="1"/>
          <p:nvPr/>
        </p:nvSpPr>
        <p:spPr>
          <a:xfrm>
            <a:off x="9601200" y="6351814"/>
            <a:ext cx="1480855" cy="369332"/>
          </a:xfrm>
          <a:prstGeom prst="rect">
            <a:avLst/>
          </a:prstGeom>
          <a:noFill/>
        </p:spPr>
        <p:txBody>
          <a:bodyPr wrap="none" rtlCol="0">
            <a:spAutoFit/>
          </a:bodyPr>
          <a:lstStyle/>
          <a:p>
            <a:r>
              <a:rPr lang="en-US" dirty="0">
                <a:solidFill>
                  <a:srgbClr val="FFFF00"/>
                </a:solidFill>
              </a:rPr>
              <a:t>Back to Menu</a:t>
            </a:r>
          </a:p>
        </p:txBody>
      </p:sp>
      <p:sp>
        <p:nvSpPr>
          <p:cNvPr id="4" name="Date Placeholder 3"/>
          <p:cNvSpPr>
            <a:spLocks noGrp="1"/>
          </p:cNvSpPr>
          <p:nvPr>
            <p:ph type="dt" sz="half" idx="10"/>
          </p:nvPr>
        </p:nvSpPr>
        <p:spPr/>
        <p:txBody>
          <a:bodyPr/>
          <a:lstStyle/>
          <a:p>
            <a:r>
              <a:rPr lang="en-US"/>
              <a:t>08/10/2017</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5364188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par>
                                <p:cTn id="8" presetID="42"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anim calcmode="lin" valueType="num">
                                      <p:cBhvr>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anim calcmode="lin" valueType="num">
                                      <p:cBhvr>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anim calcmode="lin" valueType="num">
                                      <p:cBhvr>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56" y="476686"/>
            <a:ext cx="9946497" cy="894819"/>
          </a:xfrm>
        </p:spPr>
        <p:txBody>
          <a:bodyPr/>
          <a:lstStyle/>
          <a:p>
            <a:pPr>
              <a:lnSpc>
                <a:spcPts val="3900"/>
              </a:lnSpc>
            </a:pPr>
            <a:r>
              <a:rPr lang="en-US" sz="3600" dirty="0">
                <a:solidFill>
                  <a:schemeClr val="accent1">
                    <a:lumMod val="60000"/>
                    <a:lumOff val="40000"/>
                  </a:schemeClr>
                </a:solidFill>
              </a:rPr>
              <a:t>How to review and confirm (sign off) student time tracking entries</a:t>
            </a:r>
            <a:br>
              <a:rPr lang="en-US" sz="4800" dirty="0">
                <a:solidFill>
                  <a:schemeClr val="accent1">
                    <a:lumMod val="60000"/>
                    <a:lumOff val="40000"/>
                  </a:schemeClr>
                </a:solidFill>
              </a:rPr>
            </a:br>
            <a:endParaRPr lang="en-US" sz="4800" b="1" dirty="0">
              <a:solidFill>
                <a:schemeClr val="accent1">
                  <a:lumMod val="60000"/>
                  <a:lumOff val="40000"/>
                </a:schemeClr>
              </a:solidFill>
            </a:endParaRPr>
          </a:p>
        </p:txBody>
      </p:sp>
      <p:sp>
        <p:nvSpPr>
          <p:cNvPr id="3" name="Rectangle 2"/>
          <p:cNvSpPr/>
          <p:nvPr/>
        </p:nvSpPr>
        <p:spPr>
          <a:xfrm>
            <a:off x="178420" y="1846239"/>
            <a:ext cx="10281033" cy="5016758"/>
          </a:xfrm>
          <a:prstGeom prst="rect">
            <a:avLst/>
          </a:prstGeom>
        </p:spPr>
        <p:txBody>
          <a:bodyPr wrap="square">
            <a:spAutoFit/>
          </a:bodyPr>
          <a:lstStyle/>
          <a:p>
            <a:pPr marL="742950" lvl="1" indent="-285750">
              <a:spcAft>
                <a:spcPts val="600"/>
              </a:spcAft>
              <a:buClr>
                <a:schemeClr val="accent1">
                  <a:lumMod val="60000"/>
                  <a:lumOff val="40000"/>
                </a:schemeClr>
              </a:buClr>
              <a:buFont typeface="Wingdings" panose="05000000000000000000" pitchFamily="2" charset="2"/>
              <a:buChar char="Ø"/>
            </a:pPr>
            <a:r>
              <a:rPr lang="en-US" dirty="0"/>
              <a:t>Faculty will need to view and sign off on time tracking entries on behalf of the preceptor- it is important to know the preceptor name for each rotation to successfully complete this task</a:t>
            </a:r>
            <a:endParaRPr lang="en-US" sz="2000" dirty="0"/>
          </a:p>
          <a:p>
            <a:pPr marL="800100" lvl="1" indent="-342900">
              <a:spcAft>
                <a:spcPts val="600"/>
              </a:spcAft>
              <a:buClr>
                <a:schemeClr val="accent1">
                  <a:lumMod val="60000"/>
                  <a:lumOff val="40000"/>
                </a:schemeClr>
              </a:buClr>
              <a:buFont typeface="Wingdings" panose="05000000000000000000" pitchFamily="2" charset="2"/>
              <a:buChar char="Ø"/>
            </a:pPr>
            <a:r>
              <a:rPr lang="en-US" sz="2000" dirty="0"/>
              <a:t>While reviewing &amp; confirming student time tracking logs and completion of hours, it is important to make sure that the breakdown of hours falls as it should under each rotation.  Students often log hours to the wrong site, leaving them with too few hours for one rotation and too many for another.  This is a simple mistake to make.  While making their entry, if they select the wrong rotation, preceptor or course, their entry/hours can easily be recorded incorrectly.  When this happens, it appears as though the student hasn’t met clinical course hour requirements for graduation when the hours have just been assigned to the wrong rotation, preceptor, or site.</a:t>
            </a:r>
          </a:p>
          <a:p>
            <a:pPr marL="800100" lvl="1" indent="-342900">
              <a:spcAft>
                <a:spcPts val="600"/>
              </a:spcAft>
              <a:buClr>
                <a:schemeClr val="accent1">
                  <a:lumMod val="60000"/>
                  <a:lumOff val="40000"/>
                </a:schemeClr>
              </a:buClr>
              <a:buFont typeface="Wingdings" panose="05000000000000000000" pitchFamily="2" charset="2"/>
              <a:buChar char="Ø"/>
            </a:pPr>
            <a:r>
              <a:rPr lang="en-US" sz="2000" dirty="0"/>
              <a:t>At the end of the semester, all student time tracking records must align with clinical hour requirements for each rotation.</a:t>
            </a:r>
          </a:p>
          <a:p>
            <a:pPr marL="800100" lvl="1" indent="-342900">
              <a:spcAft>
                <a:spcPts val="600"/>
              </a:spcAft>
              <a:buClr>
                <a:schemeClr val="accent1">
                  <a:lumMod val="60000"/>
                  <a:lumOff val="40000"/>
                </a:schemeClr>
              </a:buClr>
              <a:buFont typeface="Wingdings" panose="05000000000000000000" pitchFamily="2" charset="2"/>
              <a:buChar char="Ø"/>
            </a:pPr>
            <a:r>
              <a:rPr lang="en-US" sz="2000" dirty="0"/>
              <a:t>WSU CON staff will generate E*Value time tracking reports and verify them with Track Coordinators at least 3 times a semester</a:t>
            </a:r>
          </a:p>
          <a:p>
            <a:pPr lvl="0">
              <a:spcAft>
                <a:spcPts val="600"/>
              </a:spcAft>
            </a:pPr>
            <a:endParaRPr lang="en-US" sz="2400" dirty="0"/>
          </a:p>
        </p:txBody>
      </p:sp>
      <p:sp>
        <p:nvSpPr>
          <p:cNvPr id="5" name="TextBox 4">
            <a:hlinkClick r:id="rId3" action="ppaction://hlinksldjump"/>
          </p:cNvPr>
          <p:cNvSpPr txBox="1"/>
          <p:nvPr/>
        </p:nvSpPr>
        <p:spPr>
          <a:xfrm>
            <a:off x="9601200" y="6351814"/>
            <a:ext cx="1480855" cy="369332"/>
          </a:xfrm>
          <a:prstGeom prst="rect">
            <a:avLst/>
          </a:prstGeom>
          <a:noFill/>
        </p:spPr>
        <p:txBody>
          <a:bodyPr wrap="none" rtlCol="0">
            <a:spAutoFit/>
          </a:bodyPr>
          <a:lstStyle/>
          <a:p>
            <a:r>
              <a:rPr lang="en-US" dirty="0">
                <a:solidFill>
                  <a:srgbClr val="FFFF00"/>
                </a:solidFill>
              </a:rPr>
              <a:t>Back to Menu</a:t>
            </a:r>
          </a:p>
        </p:txBody>
      </p:sp>
      <p:sp>
        <p:nvSpPr>
          <p:cNvPr id="4" name="Date Placeholder 3"/>
          <p:cNvSpPr>
            <a:spLocks noGrp="1"/>
          </p:cNvSpPr>
          <p:nvPr>
            <p:ph type="dt" sz="half" idx="10"/>
          </p:nvPr>
        </p:nvSpPr>
        <p:spPr/>
        <p:txBody>
          <a:bodyPr/>
          <a:lstStyle/>
          <a:p>
            <a:r>
              <a:rPr lang="en-US"/>
              <a:t>08/10/2017</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30544620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49" y="320512"/>
            <a:ext cx="9299994" cy="1559212"/>
          </a:xfrm>
        </p:spPr>
        <p:txBody>
          <a:bodyPr/>
          <a:lstStyle/>
          <a:p>
            <a:r>
              <a:rPr lang="en-US" sz="4800" b="1" dirty="0">
                <a:solidFill>
                  <a:schemeClr val="accent1">
                    <a:lumMod val="60000"/>
                    <a:lumOff val="40000"/>
                  </a:schemeClr>
                </a:solidFill>
              </a:rPr>
              <a:t>Time Tracking</a:t>
            </a:r>
            <a:br>
              <a:rPr lang="en-US" sz="4800" b="1" dirty="0">
                <a:solidFill>
                  <a:schemeClr val="accent1">
                    <a:lumMod val="60000"/>
                    <a:lumOff val="40000"/>
                  </a:schemeClr>
                </a:solidFill>
              </a:rPr>
            </a:br>
            <a:r>
              <a:rPr lang="en-US" sz="2400" dirty="0">
                <a:solidFill>
                  <a:schemeClr val="accent1">
                    <a:lumMod val="60000"/>
                    <a:lumOff val="40000"/>
                  </a:schemeClr>
                </a:solidFill>
              </a:rPr>
              <a:t>How to review and confirm &amp; sign off student time tracking entries</a:t>
            </a:r>
            <a:br>
              <a:rPr lang="en-US" sz="4800" dirty="0"/>
            </a:br>
            <a:endParaRPr lang="en-US" sz="4800" b="1" dirty="0"/>
          </a:p>
        </p:txBody>
      </p:sp>
      <p:sp>
        <p:nvSpPr>
          <p:cNvPr id="3" name="Rectangle 2"/>
          <p:cNvSpPr/>
          <p:nvPr/>
        </p:nvSpPr>
        <p:spPr>
          <a:xfrm>
            <a:off x="368709" y="1432314"/>
            <a:ext cx="11341509" cy="461665"/>
          </a:xfrm>
          <a:prstGeom prst="rect">
            <a:avLst/>
          </a:prstGeom>
        </p:spPr>
        <p:txBody>
          <a:bodyPr wrap="square">
            <a:spAutoFit/>
          </a:bodyPr>
          <a:lstStyle/>
          <a:p>
            <a:pPr lvl="0">
              <a:spcAft>
                <a:spcPts val="1200"/>
              </a:spcAft>
            </a:pPr>
            <a:endParaRPr lang="en-US" sz="2400" dirty="0"/>
          </a:p>
        </p:txBody>
      </p:sp>
      <p:sp>
        <p:nvSpPr>
          <p:cNvPr id="8" name="TextBox 7">
            <a:hlinkClick r:id="rId3" action="ppaction://hlinksldjump"/>
          </p:cNvPr>
          <p:cNvSpPr txBox="1"/>
          <p:nvPr/>
        </p:nvSpPr>
        <p:spPr>
          <a:xfrm>
            <a:off x="9601200" y="6351814"/>
            <a:ext cx="1480855" cy="369332"/>
          </a:xfrm>
          <a:prstGeom prst="rect">
            <a:avLst/>
          </a:prstGeom>
          <a:noFill/>
        </p:spPr>
        <p:txBody>
          <a:bodyPr wrap="none" rtlCol="0">
            <a:spAutoFit/>
          </a:bodyPr>
          <a:lstStyle/>
          <a:p>
            <a:r>
              <a:rPr lang="en-US" dirty="0">
                <a:solidFill>
                  <a:srgbClr val="FFFF00"/>
                </a:solidFill>
              </a:rPr>
              <a:t>Back to Menu</a:t>
            </a:r>
          </a:p>
        </p:txBody>
      </p:sp>
      <p:sp>
        <p:nvSpPr>
          <p:cNvPr id="4" name="Date Placeholder 3"/>
          <p:cNvSpPr>
            <a:spLocks noGrp="1"/>
          </p:cNvSpPr>
          <p:nvPr>
            <p:ph type="dt" sz="half" idx="10"/>
          </p:nvPr>
        </p:nvSpPr>
        <p:spPr/>
        <p:txBody>
          <a:bodyPr/>
          <a:lstStyle/>
          <a:p>
            <a:r>
              <a:rPr lang="en-US"/>
              <a:t>08/10/2017</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7</a:t>
            </a:fld>
            <a:endParaRPr lang="en-US" dirty="0"/>
          </a:p>
        </p:txBody>
      </p:sp>
      <p:pic>
        <p:nvPicPr>
          <p:cNvPr id="6" name="Picture 5"/>
          <p:cNvPicPr>
            <a:picLocks noChangeAspect="1"/>
          </p:cNvPicPr>
          <p:nvPr/>
        </p:nvPicPr>
        <p:blipFill>
          <a:blip r:embed="rId4"/>
          <a:stretch>
            <a:fillRect/>
          </a:stretch>
        </p:blipFill>
        <p:spPr>
          <a:xfrm>
            <a:off x="1766887" y="2332519"/>
            <a:ext cx="8658225" cy="4000500"/>
          </a:xfrm>
          <a:prstGeom prst="rect">
            <a:avLst/>
          </a:prstGeom>
        </p:spPr>
      </p:pic>
      <p:sp>
        <p:nvSpPr>
          <p:cNvPr id="10" name="TextBox 9"/>
          <p:cNvSpPr txBox="1"/>
          <p:nvPr/>
        </p:nvSpPr>
        <p:spPr>
          <a:xfrm>
            <a:off x="818707" y="1531080"/>
            <a:ext cx="4518837" cy="646331"/>
          </a:xfrm>
          <a:prstGeom prst="rect">
            <a:avLst/>
          </a:prstGeom>
          <a:solidFill>
            <a:schemeClr val="accent1">
              <a:lumMod val="75000"/>
            </a:schemeClr>
          </a:solidFill>
        </p:spPr>
        <p:txBody>
          <a:bodyPr wrap="square" rtlCol="0">
            <a:spAutoFit/>
          </a:bodyPr>
          <a:lstStyle/>
          <a:p>
            <a:r>
              <a:rPr lang="en-US" dirty="0"/>
              <a:t>Login to E*Value</a:t>
            </a:r>
          </a:p>
          <a:p>
            <a:r>
              <a:rPr lang="en-US" dirty="0">
                <a:hlinkClick r:id="rId5"/>
              </a:rPr>
              <a:t>https://www.e-value.net/login.cfm</a:t>
            </a:r>
            <a:endParaRPr lang="en-US" dirty="0"/>
          </a:p>
        </p:txBody>
      </p:sp>
      <p:sp>
        <p:nvSpPr>
          <p:cNvPr id="7" name="Rounded Rectangular Callout 6"/>
          <p:cNvSpPr/>
          <p:nvPr/>
        </p:nvSpPr>
        <p:spPr>
          <a:xfrm>
            <a:off x="6624085" y="3617850"/>
            <a:ext cx="2030818" cy="1010093"/>
          </a:xfrm>
          <a:prstGeom prst="wedgeRoundRectCallout">
            <a:avLst>
              <a:gd name="adj1" fmla="val -74468"/>
              <a:gd name="adj2" fmla="val -946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Once logged into E*Value, select the Time Tracking folder on the toolbar</a:t>
            </a:r>
          </a:p>
        </p:txBody>
      </p:sp>
      <p:sp>
        <p:nvSpPr>
          <p:cNvPr id="11" name="Rounded Rectangular Callout 10"/>
          <p:cNvSpPr/>
          <p:nvPr/>
        </p:nvSpPr>
        <p:spPr>
          <a:xfrm>
            <a:off x="5840646" y="5436381"/>
            <a:ext cx="2931040" cy="476893"/>
          </a:xfrm>
          <a:prstGeom prst="wedgeRoundRectCallout">
            <a:avLst>
              <a:gd name="adj1" fmla="val -89138"/>
              <a:gd name="adj2" fmla="val 516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Select ‘View &amp; Manage Supervisor Approvals’</a:t>
            </a:r>
          </a:p>
        </p:txBody>
      </p:sp>
    </p:spTree>
    <p:extLst>
      <p:ext uri="{BB962C8B-B14F-4D97-AF65-F5344CB8AC3E}">
        <p14:creationId xmlns:p14="http://schemas.microsoft.com/office/powerpoint/2010/main" val="26180211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715519" y="1253033"/>
            <a:ext cx="4486901" cy="5468113"/>
          </a:xfrm>
          <a:prstGeom prst="rect">
            <a:avLst/>
          </a:prstGeom>
        </p:spPr>
      </p:pic>
      <p:sp>
        <p:nvSpPr>
          <p:cNvPr id="2" name="Title 1"/>
          <p:cNvSpPr>
            <a:spLocks noGrp="1"/>
          </p:cNvSpPr>
          <p:nvPr>
            <p:ph type="title"/>
          </p:nvPr>
        </p:nvSpPr>
        <p:spPr>
          <a:xfrm>
            <a:off x="1171797" y="278723"/>
            <a:ext cx="9299994" cy="894819"/>
          </a:xfrm>
        </p:spPr>
        <p:txBody>
          <a:bodyPr/>
          <a:lstStyle/>
          <a:p>
            <a:pPr lvl="0"/>
            <a:r>
              <a:rPr lang="en-US" sz="3200" b="1" dirty="0">
                <a:solidFill>
                  <a:schemeClr val="accent1">
                    <a:lumMod val="60000"/>
                    <a:lumOff val="40000"/>
                  </a:schemeClr>
                </a:solidFill>
              </a:rPr>
              <a:t>Time Tracking</a:t>
            </a:r>
            <a:br>
              <a:rPr lang="en-US" sz="3200" b="1" dirty="0">
                <a:solidFill>
                  <a:schemeClr val="accent1">
                    <a:lumMod val="60000"/>
                    <a:lumOff val="40000"/>
                  </a:schemeClr>
                </a:solidFill>
              </a:rPr>
            </a:br>
            <a:r>
              <a:rPr lang="en-US" sz="2400" dirty="0">
                <a:solidFill>
                  <a:schemeClr val="accent1">
                    <a:lumMod val="60000"/>
                    <a:lumOff val="40000"/>
                  </a:schemeClr>
                </a:solidFill>
              </a:rPr>
              <a:t>How to review and confirm/sign off student time tracking entries</a:t>
            </a:r>
            <a:br>
              <a:rPr lang="en-US" sz="4800" dirty="0"/>
            </a:br>
            <a:endParaRPr lang="en-US" sz="2400" b="1" dirty="0"/>
          </a:p>
        </p:txBody>
      </p:sp>
      <p:sp>
        <p:nvSpPr>
          <p:cNvPr id="3" name="Rectangle 2"/>
          <p:cNvSpPr/>
          <p:nvPr/>
        </p:nvSpPr>
        <p:spPr>
          <a:xfrm>
            <a:off x="368709" y="1432314"/>
            <a:ext cx="11341509" cy="461665"/>
          </a:xfrm>
          <a:prstGeom prst="rect">
            <a:avLst/>
          </a:prstGeom>
        </p:spPr>
        <p:txBody>
          <a:bodyPr wrap="square">
            <a:spAutoFit/>
          </a:bodyPr>
          <a:lstStyle/>
          <a:p>
            <a:pPr lvl="0">
              <a:spcAft>
                <a:spcPts val="1200"/>
              </a:spcAft>
            </a:pPr>
            <a:endParaRPr lang="en-US" sz="2400" dirty="0"/>
          </a:p>
        </p:txBody>
      </p:sp>
      <p:sp>
        <p:nvSpPr>
          <p:cNvPr id="10" name="TextBox 9">
            <a:hlinkClick r:id="rId4" action="ppaction://hlinksldjump"/>
          </p:cNvPr>
          <p:cNvSpPr txBox="1"/>
          <p:nvPr/>
        </p:nvSpPr>
        <p:spPr>
          <a:xfrm>
            <a:off x="9601200" y="6351814"/>
            <a:ext cx="1480855" cy="369332"/>
          </a:xfrm>
          <a:prstGeom prst="rect">
            <a:avLst/>
          </a:prstGeom>
          <a:noFill/>
        </p:spPr>
        <p:txBody>
          <a:bodyPr wrap="none" rtlCol="0">
            <a:spAutoFit/>
          </a:bodyPr>
          <a:lstStyle/>
          <a:p>
            <a:r>
              <a:rPr lang="en-US" dirty="0">
                <a:solidFill>
                  <a:srgbClr val="FFFF00"/>
                </a:solidFill>
              </a:rPr>
              <a:t>Back to Menu</a:t>
            </a:r>
          </a:p>
        </p:txBody>
      </p:sp>
      <p:sp>
        <p:nvSpPr>
          <p:cNvPr id="4" name="Date Placeholder 3"/>
          <p:cNvSpPr>
            <a:spLocks noGrp="1"/>
          </p:cNvSpPr>
          <p:nvPr>
            <p:ph type="dt" sz="half" idx="10"/>
          </p:nvPr>
        </p:nvSpPr>
        <p:spPr/>
        <p:txBody>
          <a:bodyPr/>
          <a:lstStyle/>
          <a:p>
            <a:r>
              <a:rPr lang="en-US"/>
              <a:t>08/10/2017</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8</a:t>
            </a:fld>
            <a:endParaRPr lang="en-US" dirty="0"/>
          </a:p>
        </p:txBody>
      </p:sp>
      <p:sp>
        <p:nvSpPr>
          <p:cNvPr id="11" name="Rounded Rectangular Callout 10"/>
          <p:cNvSpPr/>
          <p:nvPr/>
        </p:nvSpPr>
        <p:spPr>
          <a:xfrm>
            <a:off x="6459165" y="1660451"/>
            <a:ext cx="2195737" cy="777949"/>
          </a:xfrm>
          <a:prstGeom prst="wedgeRoundRectCallout">
            <a:avLst>
              <a:gd name="adj1" fmla="val -167926"/>
              <a:gd name="adj2" fmla="val 720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Select the month you wish to review</a:t>
            </a:r>
          </a:p>
        </p:txBody>
      </p:sp>
      <p:sp>
        <p:nvSpPr>
          <p:cNvPr id="12" name="Rounded Rectangular Callout 11"/>
          <p:cNvSpPr/>
          <p:nvPr/>
        </p:nvSpPr>
        <p:spPr>
          <a:xfrm>
            <a:off x="6225471" y="3823031"/>
            <a:ext cx="3250017" cy="599731"/>
          </a:xfrm>
          <a:prstGeom prst="wedgeRoundRectCallout">
            <a:avLst>
              <a:gd name="adj1" fmla="val -112418"/>
              <a:gd name="adj2" fmla="val -893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Then select your student’s preceptor’s name from the dropdown</a:t>
            </a:r>
          </a:p>
        </p:txBody>
      </p:sp>
    </p:spTree>
    <p:extLst>
      <p:ext uri="{BB962C8B-B14F-4D97-AF65-F5344CB8AC3E}">
        <p14:creationId xmlns:p14="http://schemas.microsoft.com/office/powerpoint/2010/main" val="27930688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89570" y="1673447"/>
            <a:ext cx="9319320" cy="4008150"/>
          </a:xfrm>
          <a:prstGeom prst="rect">
            <a:avLst/>
          </a:prstGeom>
        </p:spPr>
      </p:pic>
      <p:sp>
        <p:nvSpPr>
          <p:cNvPr id="2" name="Title 1"/>
          <p:cNvSpPr>
            <a:spLocks noGrp="1"/>
          </p:cNvSpPr>
          <p:nvPr>
            <p:ph type="title"/>
          </p:nvPr>
        </p:nvSpPr>
        <p:spPr>
          <a:xfrm>
            <a:off x="1171797" y="278723"/>
            <a:ext cx="9299994" cy="894819"/>
          </a:xfrm>
        </p:spPr>
        <p:txBody>
          <a:bodyPr/>
          <a:lstStyle/>
          <a:p>
            <a:pPr lvl="0"/>
            <a:r>
              <a:rPr lang="en-US" sz="3200" b="1" dirty="0">
                <a:solidFill>
                  <a:schemeClr val="accent1">
                    <a:lumMod val="60000"/>
                    <a:lumOff val="40000"/>
                  </a:schemeClr>
                </a:solidFill>
              </a:rPr>
              <a:t>Time Tracking</a:t>
            </a:r>
            <a:br>
              <a:rPr lang="en-US" sz="3200" b="1" dirty="0">
                <a:solidFill>
                  <a:schemeClr val="accent1">
                    <a:lumMod val="60000"/>
                    <a:lumOff val="40000"/>
                  </a:schemeClr>
                </a:solidFill>
              </a:rPr>
            </a:br>
            <a:r>
              <a:rPr lang="en-US" sz="2400" dirty="0">
                <a:solidFill>
                  <a:schemeClr val="accent1">
                    <a:lumMod val="60000"/>
                    <a:lumOff val="40000"/>
                  </a:schemeClr>
                </a:solidFill>
              </a:rPr>
              <a:t>How to review and confirm/sign off student time tracking entries</a:t>
            </a:r>
            <a:br>
              <a:rPr lang="en-US" sz="4800" dirty="0"/>
            </a:br>
            <a:endParaRPr lang="en-US" sz="2400" b="1" dirty="0"/>
          </a:p>
        </p:txBody>
      </p:sp>
      <p:sp>
        <p:nvSpPr>
          <p:cNvPr id="3" name="Rectangle 2"/>
          <p:cNvSpPr/>
          <p:nvPr/>
        </p:nvSpPr>
        <p:spPr>
          <a:xfrm>
            <a:off x="368709" y="1432314"/>
            <a:ext cx="11341509" cy="461665"/>
          </a:xfrm>
          <a:prstGeom prst="rect">
            <a:avLst/>
          </a:prstGeom>
        </p:spPr>
        <p:txBody>
          <a:bodyPr wrap="square">
            <a:spAutoFit/>
          </a:bodyPr>
          <a:lstStyle/>
          <a:p>
            <a:pPr lvl="0">
              <a:spcAft>
                <a:spcPts val="1200"/>
              </a:spcAft>
            </a:pPr>
            <a:endParaRPr lang="en-US" sz="2400" dirty="0"/>
          </a:p>
        </p:txBody>
      </p:sp>
      <p:sp>
        <p:nvSpPr>
          <p:cNvPr id="10" name="TextBox 9">
            <a:hlinkClick r:id="rId4" action="ppaction://hlinksldjump"/>
          </p:cNvPr>
          <p:cNvSpPr txBox="1"/>
          <p:nvPr/>
        </p:nvSpPr>
        <p:spPr>
          <a:xfrm>
            <a:off x="9601200" y="6351814"/>
            <a:ext cx="1480855" cy="369332"/>
          </a:xfrm>
          <a:prstGeom prst="rect">
            <a:avLst/>
          </a:prstGeom>
          <a:noFill/>
        </p:spPr>
        <p:txBody>
          <a:bodyPr wrap="none" rtlCol="0">
            <a:spAutoFit/>
          </a:bodyPr>
          <a:lstStyle/>
          <a:p>
            <a:r>
              <a:rPr lang="en-US" dirty="0">
                <a:solidFill>
                  <a:srgbClr val="FFFF00"/>
                </a:solidFill>
              </a:rPr>
              <a:t>Back to Menu</a:t>
            </a:r>
          </a:p>
        </p:txBody>
      </p:sp>
      <p:sp>
        <p:nvSpPr>
          <p:cNvPr id="4" name="Date Placeholder 3"/>
          <p:cNvSpPr>
            <a:spLocks noGrp="1"/>
          </p:cNvSpPr>
          <p:nvPr>
            <p:ph type="dt" sz="half" idx="10"/>
          </p:nvPr>
        </p:nvSpPr>
        <p:spPr/>
        <p:txBody>
          <a:bodyPr/>
          <a:lstStyle/>
          <a:p>
            <a:r>
              <a:rPr lang="en-US"/>
              <a:t>08/10/2017</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9</a:t>
            </a:fld>
            <a:endParaRPr lang="en-US" dirty="0"/>
          </a:p>
        </p:txBody>
      </p:sp>
      <p:sp>
        <p:nvSpPr>
          <p:cNvPr id="11" name="Rounded Rectangular Callout 10"/>
          <p:cNvSpPr/>
          <p:nvPr/>
        </p:nvSpPr>
        <p:spPr>
          <a:xfrm>
            <a:off x="4062105" y="1268818"/>
            <a:ext cx="3519377" cy="1348563"/>
          </a:xfrm>
          <a:prstGeom prst="wedgeRoundRectCallout">
            <a:avLst>
              <a:gd name="adj1" fmla="val -132276"/>
              <a:gd name="adj2" fmla="val 1911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Review the hours in this calendar; if you approve these hours, click this red icon.  It will change to a green check mark indicating that you have reviewed and approved this entry.</a:t>
            </a:r>
          </a:p>
        </p:txBody>
      </p:sp>
      <p:sp>
        <p:nvSpPr>
          <p:cNvPr id="12" name="Rounded Rectangular Callout 11"/>
          <p:cNvSpPr/>
          <p:nvPr/>
        </p:nvSpPr>
        <p:spPr>
          <a:xfrm>
            <a:off x="5353601" y="4652371"/>
            <a:ext cx="3250017" cy="599731"/>
          </a:xfrm>
          <a:prstGeom prst="wedgeRoundRectCallout">
            <a:avLst>
              <a:gd name="adj1" fmla="val -141862"/>
              <a:gd name="adj2" fmla="val -4439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Select these input fields to review entries for another month, or student</a:t>
            </a:r>
          </a:p>
        </p:txBody>
      </p:sp>
      <p:sp>
        <p:nvSpPr>
          <p:cNvPr id="14" name="Rounded Rectangular Callout 13"/>
          <p:cNvSpPr/>
          <p:nvPr/>
        </p:nvSpPr>
        <p:spPr>
          <a:xfrm>
            <a:off x="5353601" y="4652370"/>
            <a:ext cx="3250017" cy="599731"/>
          </a:xfrm>
          <a:prstGeom prst="wedgeRoundRectCallout">
            <a:avLst>
              <a:gd name="adj1" fmla="val 54430"/>
              <a:gd name="adj2" fmla="val -4226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Select these input fields to review entries for another month, or student</a:t>
            </a:r>
          </a:p>
        </p:txBody>
      </p:sp>
    </p:spTree>
    <p:extLst>
      <p:ext uri="{BB962C8B-B14F-4D97-AF65-F5344CB8AC3E}">
        <p14:creationId xmlns:p14="http://schemas.microsoft.com/office/powerpoint/2010/main" val="28897966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5">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F28E8D"/>
      </a:hlink>
      <a:folHlink>
        <a:srgbClr val="C59DC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91B14840660E4FA003A8E1D98EFBD9" ma:contentTypeVersion="12" ma:contentTypeDescription="Create a new document." ma:contentTypeScope="" ma:versionID="b91b197c83fa99b7c2367b2da9d6dd50">
  <xsd:schema xmlns:xsd="http://www.w3.org/2001/XMLSchema" xmlns:xs="http://www.w3.org/2001/XMLSchema" xmlns:p="http://schemas.microsoft.com/office/2006/metadata/properties" xmlns:ns2="4039a2fd-155c-4a8d-a2fa-c33cbf42aefa" xmlns:ns3="de821342-d363-41ce-bbc9-4aeff82ed1fc" targetNamespace="http://schemas.microsoft.com/office/2006/metadata/properties" ma:root="true" ma:fieldsID="aa91631b893ec96aa7e0e2f71a54c733" ns2:_="" ns3:_="">
    <xsd:import namespace="4039a2fd-155c-4a8d-a2fa-c33cbf42aefa"/>
    <xsd:import namespace="de821342-d363-41ce-bbc9-4aeff82ed1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39a2fd-155c-4a8d-a2fa-c33cbf42ae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821342-d363-41ce-bbc9-4aeff82ed1f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CA3D05-E15D-472A-A242-27878FD438E3}">
  <ds:schemaRefs>
    <ds:schemaRef ds:uri="http://schemas.microsoft.com/sharepoint/v3/contenttype/forms"/>
  </ds:schemaRefs>
</ds:datastoreItem>
</file>

<file path=customXml/itemProps2.xml><?xml version="1.0" encoding="utf-8"?>
<ds:datastoreItem xmlns:ds="http://schemas.openxmlformats.org/officeDocument/2006/customXml" ds:itemID="{2BFCD1A1-718A-4D3B-9081-A8F89D6197E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660C87D-6178-4DF4-B13F-C8DB9650E3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39a2fd-155c-4a8d-a2fa-c33cbf42aefa"/>
    <ds:schemaRef ds:uri="de821342-d363-41ce-bbc9-4aeff82ed1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22698</TotalTime>
  <Words>2604</Words>
  <Application>Microsoft Office PowerPoint</Application>
  <PresentationFormat>Widescreen</PresentationFormat>
  <Paragraphs>330</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Courier New</vt:lpstr>
      <vt:lpstr>Symbol</vt:lpstr>
      <vt:lpstr>Wingdings</vt:lpstr>
      <vt:lpstr>Wingdings 3</vt:lpstr>
      <vt:lpstr>Ion</vt:lpstr>
      <vt:lpstr> (Press F5 on your keyboard to view in Slideshow mode, press ESC to exit Slideshow mode)  (Click to advance to next slide throughout this presentation)</vt:lpstr>
      <vt:lpstr>Topics In This Training</vt:lpstr>
      <vt:lpstr>What is E*Value?</vt:lpstr>
      <vt:lpstr>Faculty primarily use E*Value for:</vt:lpstr>
      <vt:lpstr>Time Tracking and your role in it</vt:lpstr>
      <vt:lpstr>How to review and confirm (sign off) student time tracking entries </vt:lpstr>
      <vt:lpstr>Time Tracking How to review and confirm &amp; sign off student time tracking entries </vt:lpstr>
      <vt:lpstr>Time Tracking How to review and confirm/sign off student time tracking entries </vt:lpstr>
      <vt:lpstr>Time Tracking How to review and confirm/sign off student time tracking entries </vt:lpstr>
      <vt:lpstr>Case Logs</vt:lpstr>
      <vt:lpstr>Case Logs How to review and confirm/sign off student Case Log entries</vt:lpstr>
      <vt:lpstr>Case Logs How to review and confirm/sign off student Case Log entries</vt:lpstr>
      <vt:lpstr>Case Logs How to review and confirm/sign off student Case Log entries</vt:lpstr>
      <vt:lpstr>Faculty Review of Student Clinical Documentation in E*Value</vt:lpstr>
      <vt:lpstr>Evaluations</vt:lpstr>
      <vt:lpstr>Evaluations</vt:lpstr>
      <vt:lpstr>Completing an Evaluation</vt:lpstr>
      <vt:lpstr>Completing an evaluation, continued</vt:lpstr>
      <vt:lpstr>Completing an evaluation, continued</vt:lpstr>
      <vt:lpstr>Suspending an evaluation There are situations when you will need to suspend an evaluation:  i.e.  faculty assignments changed and you are not the correct clinical faculty for the student, you only need to complete two evaluations for a placement that is split between two sites with the same preceptor, etc.   Click here to review how to get to the screen below</vt:lpstr>
      <vt:lpstr>Ad hoc Evaluations</vt:lpstr>
      <vt:lpstr>How to review students’ evaluations</vt:lpstr>
      <vt:lpstr>How to review student evaluations</vt:lpstr>
      <vt:lpstr>Reporting</vt:lpstr>
      <vt:lpstr>E*Value Trainings</vt:lpstr>
      <vt:lpstr>Student Training Outline</vt:lpstr>
      <vt:lpstr>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Semester 2 EValue Training for Students</dc:title>
  <dc:creator>Christian, Joanie</dc:creator>
  <cp:lastModifiedBy>Manfred, Gerry</cp:lastModifiedBy>
  <cp:revision>431</cp:revision>
  <cp:lastPrinted>2017-08-09T17:21:55Z</cp:lastPrinted>
  <dcterms:created xsi:type="dcterms:W3CDTF">2015-03-07T00:19:44Z</dcterms:created>
  <dcterms:modified xsi:type="dcterms:W3CDTF">2021-07-06T18:15:14Z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0x0101002F91B14840660E4FA003A8E1D98EFBD9</vt:lpwstr>
  </property>
</Properties>
</file>